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7" r:id="rId2"/>
    <p:sldId id="258" r:id="rId3"/>
    <p:sldId id="259" r:id="rId4"/>
    <p:sldId id="256" r:id="rId5"/>
    <p:sldId id="260" r:id="rId6"/>
    <p:sldId id="261" r:id="rId7"/>
    <p:sldId id="262" r:id="rId8"/>
    <p:sldId id="263" r:id="rId9"/>
    <p:sldId id="264" r:id="rId10"/>
    <p:sldId id="265" r:id="rId11"/>
    <p:sldId id="266" r:id="rId12"/>
    <p:sldId id="267" r:id="rId13"/>
    <p:sldId id="268" r:id="rId14"/>
    <p:sldId id="271" r:id="rId15"/>
    <p:sldId id="272" r:id="rId16"/>
    <p:sldId id="273" r:id="rId17"/>
    <p:sldId id="269" r:id="rId18"/>
    <p:sldId id="270" r:id="rId19"/>
    <p:sldId id="274" r:id="rId20"/>
    <p:sldId id="286" r:id="rId21"/>
    <p:sldId id="287" r:id="rId22"/>
    <p:sldId id="288" r:id="rId23"/>
    <p:sldId id="289" r:id="rId24"/>
    <p:sldId id="275" r:id="rId25"/>
    <p:sldId id="276" r:id="rId26"/>
    <p:sldId id="277" r:id="rId27"/>
    <p:sldId id="278" r:id="rId28"/>
    <p:sldId id="279" r:id="rId29"/>
    <p:sldId id="280" r:id="rId30"/>
    <p:sldId id="281" r:id="rId31"/>
    <p:sldId id="282" r:id="rId32"/>
    <p:sldId id="283" r:id="rId33"/>
    <p:sldId id="284" r:id="rId34"/>
    <p:sldId id="290" r:id="rId35"/>
    <p:sldId id="285" r:id="rId36"/>
    <p:sldId id="291" r:id="rId37"/>
    <p:sldId id="292" r:id="rId38"/>
    <p:sldId id="293" r:id="rId39"/>
    <p:sldId id="294" r:id="rId40"/>
    <p:sldId id="295"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65"/>
    <p:restoredTop sz="78862"/>
  </p:normalViewPr>
  <p:slideViewPr>
    <p:cSldViewPr snapToGrid="0" snapToObjects="1" showGuides="1">
      <p:cViewPr>
        <p:scale>
          <a:sx n="56" d="100"/>
          <a:sy n="56" d="100"/>
        </p:scale>
        <p:origin x="296" y="1032"/>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5F24C-F149-A447-BBC7-E1E2CA774EC7}"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EC16D-F503-E64A-9AF1-910605E12B9D}" type="slidenum">
              <a:rPr lang="en-US" smtClean="0"/>
              <a:t>‹#›</a:t>
            </a:fld>
            <a:endParaRPr lang="en-US"/>
          </a:p>
        </p:txBody>
      </p:sp>
    </p:spTree>
    <p:extLst>
      <p:ext uri="{BB962C8B-B14F-4D97-AF65-F5344CB8AC3E}">
        <p14:creationId xmlns:p14="http://schemas.microsoft.com/office/powerpoint/2010/main" val="3114667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数据采集阶段直接拒定了数据的格式、维度、尺寸、分辨率、精度等内容</a:t>
            </a:r>
            <a:endParaRPr lang="en-US" altLang="zh-CN" dirty="0"/>
          </a:p>
          <a:p>
            <a:r>
              <a:rPr lang="zh-CN" altLang="en-US" dirty="0"/>
              <a:t>处理和变化是可视化的前期处理，一方面解决数据的噪声和误差问题，另一方面找出数据的模式和特征，位可视化映射做准备</a:t>
            </a:r>
            <a:endParaRPr lang="en-US" altLang="zh-CN" dirty="0"/>
          </a:p>
          <a:p>
            <a:r>
              <a:rPr lang="zh-CN" altLang="en-US" dirty="0"/>
              <a:t>可视化映射是整个流程的核心，通过不同的算法和可视化工具将数据背后隐藏的现象和规律以用户可以理解的方式显现出来</a:t>
            </a:r>
            <a:endParaRPr lang="en-US" altLang="zh-CN" dirty="0"/>
          </a:p>
          <a:p>
            <a:r>
              <a:rPr lang="zh-CN" altLang="en-US" dirty="0"/>
              <a:t>用户感知是可视化和其他数据处理方法中最大的不同之处，用户除了被动感知呈现的结果之外，还可以进行辅助分析决策</a:t>
            </a:r>
            <a:endParaRPr lang="en-US" altLang="zh-CN" dirty="0"/>
          </a:p>
          <a:p>
            <a:endParaRPr lang="en-US" dirty="0"/>
          </a:p>
          <a:p>
            <a:r>
              <a:rPr lang="zh-CN" altLang="en-US" dirty="0"/>
              <a:t>图中各模块之间的联系并不仅仅是顺序的线性关系，而是在任意两个模块之间都存在联系</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a:t>
            </a:fld>
            <a:endParaRPr lang="en-US"/>
          </a:p>
        </p:txBody>
      </p:sp>
    </p:spTree>
    <p:extLst>
      <p:ext uri="{BB962C8B-B14F-4D97-AF65-F5344CB8AC3E}">
        <p14:creationId xmlns:p14="http://schemas.microsoft.com/office/powerpoint/2010/main" val="205080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通过聚类将类似的数据点放在同一类中，然后在可视化中仅显示类别，避免视觉干扰和可视化时信息超载。</a:t>
            </a:r>
            <a:endParaRPr lang="en-US" altLang="zh-CN" dirty="0"/>
          </a:p>
          <a:p>
            <a:r>
              <a:rPr lang="zh-CN" altLang="en-US" dirty="0"/>
              <a:t>数据聚类是模式识别和数据挖掘领域的核心问题。这里介绍两种简单的方法：</a:t>
            </a:r>
            <a:endParaRPr lang="en-US" altLang="zh-CN" dirty="0"/>
          </a:p>
          <a:p>
            <a:r>
              <a:rPr lang="en-US" altLang="zh-CN" dirty="0"/>
              <a:t>1</a:t>
            </a:r>
            <a:r>
              <a:rPr lang="zh-CN" altLang="en-US" dirty="0"/>
              <a:t>、层次聚类法</a:t>
            </a:r>
            <a:endParaRPr lang="en-US" altLang="zh-CN" dirty="0"/>
          </a:p>
          <a:p>
            <a:r>
              <a:rPr lang="zh-CN" altLang="en-US" dirty="0"/>
              <a:t>假设相距较近的点比相距较远的点更相似，算法将距离较近的点划归在一起形成聚类。一个聚类大致可以用来接该类中不同部分之间的最大距离来定义。当取不同的距离时，数据集会聚合成不同数目的类，可以用一个分枝图表示。层次聚类不产生单一的分类，而是提供多个层次上的分类，低层中不同的类会在高层中融合。在分枝图中纵轴表示每层中各类融合的距离，横轴上列出各个类。根据不同类之间连接的准则，层次聚类方法可以分为单链接和全链接等方法。</a:t>
            </a:r>
            <a:endParaRPr lang="en-US" altLang="zh-CN" dirty="0"/>
          </a:p>
          <a:p>
            <a:r>
              <a:rPr lang="en-US" altLang="zh-CN" dirty="0"/>
              <a:t>2</a:t>
            </a:r>
            <a:r>
              <a:rPr lang="zh-CN" altLang="en-US" dirty="0"/>
              <a:t>、</a:t>
            </a:r>
            <a:r>
              <a:rPr lang="en-US" altLang="zh-CN" dirty="0"/>
              <a:t>k—</a:t>
            </a:r>
            <a:r>
              <a:rPr lang="zh-CN" altLang="en-US" dirty="0"/>
              <a:t>均值聚类方法</a:t>
            </a:r>
            <a:endParaRPr lang="en-US" altLang="zh-CN" dirty="0"/>
          </a:p>
          <a:p>
            <a:r>
              <a:rPr lang="zh-CN" altLang="en-US" dirty="0"/>
              <a:t>由用户输入聚类数目</a:t>
            </a:r>
            <a:r>
              <a:rPr lang="en-US" altLang="zh-CN" dirty="0"/>
              <a:t>k</a:t>
            </a:r>
            <a:r>
              <a:rPr lang="zh-CN" altLang="en-US" dirty="0"/>
              <a:t>，随机取</a:t>
            </a:r>
            <a:r>
              <a:rPr lang="en-US" altLang="zh-CN" dirty="0"/>
              <a:t>k</a:t>
            </a:r>
            <a:r>
              <a:rPr lang="zh-CN" altLang="en-US" dirty="0"/>
              <a:t>个数据点作为中心，将所有数据点按距离分配到这些中心所在的类中，计算新的中心，重复地计算中心店的位置并聚类，一直到聚类不再变化为止。</a:t>
            </a:r>
            <a:endParaRPr lang="en-US" altLang="zh-CN" dirty="0"/>
          </a:p>
        </p:txBody>
      </p:sp>
      <p:sp>
        <p:nvSpPr>
          <p:cNvPr id="4" name="Slide Number Placeholder 3"/>
          <p:cNvSpPr>
            <a:spLocks noGrp="1"/>
          </p:cNvSpPr>
          <p:nvPr>
            <p:ph type="sldNum" sz="quarter" idx="5"/>
          </p:nvPr>
        </p:nvSpPr>
        <p:spPr/>
        <p:txBody>
          <a:bodyPr/>
          <a:lstStyle/>
          <a:p>
            <a:fld id="{B33EC16D-F503-E64A-9AF1-910605E12B9D}" type="slidenum">
              <a:rPr lang="en-US" smtClean="0"/>
              <a:t>12</a:t>
            </a:fld>
            <a:endParaRPr lang="en-US"/>
          </a:p>
        </p:txBody>
      </p:sp>
    </p:spTree>
    <p:extLst>
      <p:ext uri="{BB962C8B-B14F-4D97-AF65-F5344CB8AC3E}">
        <p14:creationId xmlns:p14="http://schemas.microsoft.com/office/powerpoint/2010/main" val="154347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数据可视化往往需要在同一空间中显示不同时间、不同角度、不同仪器或模拟算法产生的数据（就是把多种数据放在一张图中进行对比）。</a:t>
            </a:r>
            <a:endParaRPr lang="en-US" altLang="zh-CN" dirty="0"/>
          </a:p>
          <a:p>
            <a:r>
              <a:rPr lang="zh-CN" altLang="en-US" dirty="0"/>
              <a:t>实现配准，大多需要计算两个数据之间的相似度，并通过对其中一个数据场的位移和变形来提高两者的相似度，以达到配准的目的。</a:t>
            </a:r>
            <a:endParaRPr lang="en-US" altLang="zh-CN" dirty="0"/>
          </a:p>
          <a:p>
            <a:r>
              <a:rPr lang="zh-CN" altLang="en-US" dirty="0"/>
              <a:t>按计算相似度的方式，将数据配准分为基于像素强度的方法（用数据场采样点的强度的分布）和基于特征的方法（数据场中的特征，点、线、等值线）。</a:t>
            </a:r>
            <a:endParaRPr lang="en-US" altLang="zh-CN" dirty="0"/>
          </a:p>
          <a:p>
            <a:r>
              <a:rPr lang="zh-CN" altLang="en-US" dirty="0"/>
              <a:t>从图像变形的角度可以讲数据配准分为仿射变换（位移、旋转、缩放等全局性变换）和弹性变换（对图像局部做非线性变形）。</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B33EC16D-F503-E64A-9AF1-910605E12B9D}" type="slidenum">
              <a:rPr lang="en-US" smtClean="0"/>
              <a:t>13</a:t>
            </a:fld>
            <a:endParaRPr lang="en-US"/>
          </a:p>
        </p:txBody>
      </p:sp>
    </p:spTree>
    <p:extLst>
      <p:ext uri="{BB962C8B-B14F-4D97-AF65-F5344CB8AC3E}">
        <p14:creationId xmlns:p14="http://schemas.microsoft.com/office/powerpoint/2010/main" val="63853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Jacques</a:t>
            </a:r>
            <a:r>
              <a:rPr lang="zh-CN" altLang="en-US" dirty="0"/>
              <a:t> </a:t>
            </a:r>
            <a:r>
              <a:rPr lang="en-US" altLang="zh-CN" dirty="0" err="1"/>
              <a:t>Bertin</a:t>
            </a:r>
            <a:r>
              <a:rPr lang="zh-CN" altLang="en-US" dirty="0"/>
              <a:t>是法国制图学家，提出了可视编码的理论原则</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14</a:t>
            </a:fld>
            <a:endParaRPr lang="en-US"/>
          </a:p>
        </p:txBody>
      </p:sp>
    </p:spTree>
    <p:extLst>
      <p:ext uri="{BB962C8B-B14F-4D97-AF65-F5344CB8AC3E}">
        <p14:creationId xmlns:p14="http://schemas.microsoft.com/office/powerpoint/2010/main" val="244022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15</a:t>
            </a:fld>
            <a:endParaRPr lang="en-US"/>
          </a:p>
        </p:txBody>
      </p:sp>
    </p:spTree>
    <p:extLst>
      <p:ext uri="{BB962C8B-B14F-4D97-AF65-F5344CB8AC3E}">
        <p14:creationId xmlns:p14="http://schemas.microsoft.com/office/powerpoint/2010/main" val="2162263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16</a:t>
            </a:fld>
            <a:endParaRPr lang="en-US"/>
          </a:p>
        </p:txBody>
      </p:sp>
    </p:spTree>
    <p:extLst>
      <p:ext uri="{BB962C8B-B14F-4D97-AF65-F5344CB8AC3E}">
        <p14:creationId xmlns:p14="http://schemas.microsoft.com/office/powerpoint/2010/main" val="166288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可视化映射时信息可视化的核心步骤，指将数据信息映射成可视化元素，映射结果通常具有表达直观、易于理解和记忆等特性。</a:t>
            </a:r>
            <a:endParaRPr lang="en-US" altLang="zh-CN" dirty="0"/>
          </a:p>
          <a:p>
            <a:r>
              <a:rPr lang="zh-CN" altLang="en-US" dirty="0"/>
              <a:t>可视化元素由三方面组成：可视化空间、标记和视觉通道（第二章有说明）。</a:t>
            </a:r>
            <a:endParaRPr lang="en-US" altLang="zh-CN" dirty="0"/>
          </a:p>
          <a:p>
            <a:r>
              <a:rPr lang="zh-CN" altLang="en-US" dirty="0"/>
              <a:t>可视化空间是防止所有可视化元素的容器，可以是一维、二维或三维。</a:t>
            </a:r>
            <a:endParaRPr lang="en-US" altLang="zh-CN" dirty="0"/>
          </a:p>
          <a:p>
            <a:r>
              <a:rPr lang="zh-CN" altLang="en-US" dirty="0"/>
              <a:t>标记是数据属性到可视化元素的映射，用以直观地表达数据的属性归类。</a:t>
            </a:r>
            <a:endParaRPr lang="en-US" altLang="zh-CN" dirty="0"/>
          </a:p>
          <a:p>
            <a:r>
              <a:rPr lang="zh-CN" altLang="en-US" dirty="0"/>
              <a:t>视觉通道是数据属性的值到标记的视觉呈现参数的映射，用于展现数据属性的定量信息。</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17</a:t>
            </a:fld>
            <a:endParaRPr lang="en-US"/>
          </a:p>
        </p:txBody>
      </p:sp>
    </p:spTree>
    <p:extLst>
      <p:ext uri="{BB962C8B-B14F-4D97-AF65-F5344CB8AC3E}">
        <p14:creationId xmlns:p14="http://schemas.microsoft.com/office/powerpoint/2010/main" val="89038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19</a:t>
            </a:fld>
            <a:endParaRPr lang="en-US"/>
          </a:p>
        </p:txBody>
      </p:sp>
    </p:spTree>
    <p:extLst>
      <p:ext uri="{BB962C8B-B14F-4D97-AF65-F5344CB8AC3E}">
        <p14:creationId xmlns:p14="http://schemas.microsoft.com/office/powerpoint/2010/main" val="29015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20</a:t>
            </a:fld>
            <a:endParaRPr lang="en-US"/>
          </a:p>
        </p:txBody>
      </p:sp>
    </p:spTree>
    <p:extLst>
      <p:ext uri="{BB962C8B-B14F-4D97-AF65-F5344CB8AC3E}">
        <p14:creationId xmlns:p14="http://schemas.microsoft.com/office/powerpoint/2010/main" val="57411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21</a:t>
            </a:fld>
            <a:endParaRPr lang="en-US"/>
          </a:p>
        </p:txBody>
      </p:sp>
    </p:spTree>
    <p:extLst>
      <p:ext uri="{BB962C8B-B14F-4D97-AF65-F5344CB8AC3E}">
        <p14:creationId xmlns:p14="http://schemas.microsoft.com/office/powerpoint/2010/main" val="835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22</a:t>
            </a:fld>
            <a:endParaRPr lang="en-US"/>
          </a:p>
        </p:txBody>
      </p:sp>
    </p:spTree>
    <p:extLst>
      <p:ext uri="{BB962C8B-B14F-4D97-AF65-F5344CB8AC3E}">
        <p14:creationId xmlns:p14="http://schemas.microsoft.com/office/powerpoint/2010/main" val="4034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描述了从数据空间到可视化空间的映射，包含串行处理数据的各个阶段：数据分析、数据滤波、数据的可视化映射和绘制。</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4</a:t>
            </a:fld>
            <a:endParaRPr lang="en-US"/>
          </a:p>
        </p:txBody>
      </p:sp>
    </p:spTree>
    <p:extLst>
      <p:ext uri="{BB962C8B-B14F-4D97-AF65-F5344CB8AC3E}">
        <p14:creationId xmlns:p14="http://schemas.microsoft.com/office/powerpoint/2010/main" val="561487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23</a:t>
            </a:fld>
            <a:endParaRPr lang="en-US"/>
          </a:p>
        </p:txBody>
      </p:sp>
    </p:spTree>
    <p:extLst>
      <p:ext uri="{BB962C8B-B14F-4D97-AF65-F5344CB8AC3E}">
        <p14:creationId xmlns:p14="http://schemas.microsoft.com/office/powerpoint/2010/main" val="602445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24</a:t>
            </a:fld>
            <a:endParaRPr lang="en-US"/>
          </a:p>
        </p:txBody>
      </p:sp>
    </p:spTree>
    <p:extLst>
      <p:ext uri="{BB962C8B-B14F-4D97-AF65-F5344CB8AC3E}">
        <p14:creationId xmlns:p14="http://schemas.microsoft.com/office/powerpoint/2010/main" val="3324534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25</a:t>
            </a:fld>
            <a:endParaRPr lang="en-US"/>
          </a:p>
        </p:txBody>
      </p:sp>
    </p:spTree>
    <p:extLst>
      <p:ext uri="{BB962C8B-B14F-4D97-AF65-F5344CB8AC3E}">
        <p14:creationId xmlns:p14="http://schemas.microsoft.com/office/powerpoint/2010/main" val="910181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直方图和柱状图的区别是：柱状图的条与条之间有间隔，直方图无间隔；柱状图横轴上的数据是孤立的具体数据，直方图中则是连续的区间；柱状图用高度表示统计值，直方图用面积表示。</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26</a:t>
            </a:fld>
            <a:endParaRPr lang="en-US"/>
          </a:p>
        </p:txBody>
      </p:sp>
    </p:spTree>
    <p:extLst>
      <p:ext uri="{BB962C8B-B14F-4D97-AF65-F5344CB8AC3E}">
        <p14:creationId xmlns:p14="http://schemas.microsoft.com/office/powerpoint/2010/main" val="2731507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27</a:t>
            </a:fld>
            <a:endParaRPr lang="en-US"/>
          </a:p>
        </p:txBody>
      </p:sp>
    </p:spTree>
    <p:extLst>
      <p:ext uri="{BB962C8B-B14F-4D97-AF65-F5344CB8AC3E}">
        <p14:creationId xmlns:p14="http://schemas.microsoft.com/office/powerpoint/2010/main" val="332772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28</a:t>
            </a:fld>
            <a:endParaRPr lang="en-US"/>
          </a:p>
        </p:txBody>
      </p:sp>
    </p:spTree>
    <p:extLst>
      <p:ext uri="{BB962C8B-B14F-4D97-AF65-F5344CB8AC3E}">
        <p14:creationId xmlns:p14="http://schemas.microsoft.com/office/powerpoint/2010/main" val="3681048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29</a:t>
            </a:fld>
            <a:endParaRPr lang="en-US"/>
          </a:p>
        </p:txBody>
      </p:sp>
    </p:spTree>
    <p:extLst>
      <p:ext uri="{BB962C8B-B14F-4D97-AF65-F5344CB8AC3E}">
        <p14:creationId xmlns:p14="http://schemas.microsoft.com/office/powerpoint/2010/main" val="1461605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30</a:t>
            </a:fld>
            <a:endParaRPr lang="en-US"/>
          </a:p>
        </p:txBody>
      </p:sp>
    </p:spTree>
    <p:extLst>
      <p:ext uri="{BB962C8B-B14F-4D97-AF65-F5344CB8AC3E}">
        <p14:creationId xmlns:p14="http://schemas.microsoft.com/office/powerpoint/2010/main" val="3014016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31</a:t>
            </a:fld>
            <a:endParaRPr lang="en-US"/>
          </a:p>
        </p:txBody>
      </p:sp>
    </p:spTree>
    <p:extLst>
      <p:ext uri="{BB962C8B-B14F-4D97-AF65-F5344CB8AC3E}">
        <p14:creationId xmlns:p14="http://schemas.microsoft.com/office/powerpoint/2010/main" val="172633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32</a:t>
            </a:fld>
            <a:endParaRPr lang="en-US"/>
          </a:p>
        </p:txBody>
      </p:sp>
    </p:spTree>
    <p:extLst>
      <p:ext uri="{BB962C8B-B14F-4D97-AF65-F5344CB8AC3E}">
        <p14:creationId xmlns:p14="http://schemas.microsoft.com/office/powerpoint/2010/main" val="207024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后来的所有信息可视化系统和工具包都支持这个模型</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5</a:t>
            </a:fld>
            <a:endParaRPr lang="en-US"/>
          </a:p>
        </p:txBody>
      </p:sp>
    </p:spTree>
    <p:extLst>
      <p:ext uri="{BB962C8B-B14F-4D97-AF65-F5344CB8AC3E}">
        <p14:creationId xmlns:p14="http://schemas.microsoft.com/office/powerpoint/2010/main" val="4084366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33</a:t>
            </a:fld>
            <a:endParaRPr lang="en-US"/>
          </a:p>
        </p:txBody>
      </p:sp>
    </p:spTree>
    <p:extLst>
      <p:ext uri="{BB962C8B-B14F-4D97-AF65-F5344CB8AC3E}">
        <p14:creationId xmlns:p14="http://schemas.microsoft.com/office/powerpoint/2010/main" val="148174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34</a:t>
            </a:fld>
            <a:endParaRPr lang="en-US"/>
          </a:p>
        </p:txBody>
      </p:sp>
    </p:spTree>
    <p:extLst>
      <p:ext uri="{BB962C8B-B14F-4D97-AF65-F5344CB8AC3E}">
        <p14:creationId xmlns:p14="http://schemas.microsoft.com/office/powerpoint/2010/main" val="384515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35</a:t>
            </a:fld>
            <a:endParaRPr lang="en-US"/>
          </a:p>
        </p:txBody>
      </p:sp>
    </p:spTree>
    <p:extLst>
      <p:ext uri="{BB962C8B-B14F-4D97-AF65-F5344CB8AC3E}">
        <p14:creationId xmlns:p14="http://schemas.microsoft.com/office/powerpoint/2010/main" val="374334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数据映射方式的控制</a:t>
            </a:r>
            <a:r>
              <a:rPr lang="en-US" altLang="zh-CN" dirty="0"/>
              <a:t>——</a:t>
            </a:r>
            <a:r>
              <a:rPr lang="zh-CN" altLang="en-US" dirty="0"/>
              <a:t>用散点图和平行坐标图</a:t>
            </a:r>
            <a:r>
              <a:rPr lang="zh-CN" altLang="zh-CN" dirty="0"/>
              <a:t>对一个</a:t>
            </a:r>
            <a:r>
              <a:rPr lang="en-US" altLang="zh-CN" dirty="0"/>
              <a:t>4</a:t>
            </a:r>
            <a:r>
              <a:rPr lang="zh-CN" altLang="zh-CN" dirty="0"/>
              <a:t>维数据</a:t>
            </a:r>
            <a:r>
              <a:rPr lang="zh-CN" altLang="en-US" dirty="0"/>
              <a:t>进行可视化</a:t>
            </a:r>
          </a:p>
        </p:txBody>
      </p:sp>
      <p:sp>
        <p:nvSpPr>
          <p:cNvPr id="4" name="Slide Number Placeholder 3"/>
          <p:cNvSpPr>
            <a:spLocks noGrp="1"/>
          </p:cNvSpPr>
          <p:nvPr>
            <p:ph type="sldNum" sz="quarter" idx="5"/>
          </p:nvPr>
        </p:nvSpPr>
        <p:spPr/>
        <p:txBody>
          <a:bodyPr/>
          <a:lstStyle/>
          <a:p>
            <a:fld id="{B33EC16D-F503-E64A-9AF1-910605E12B9D}" type="slidenum">
              <a:rPr lang="en-US" smtClean="0"/>
              <a:t>36</a:t>
            </a:fld>
            <a:endParaRPr lang="en-US"/>
          </a:p>
        </p:txBody>
      </p:sp>
    </p:spTree>
    <p:extLst>
      <p:ext uri="{BB962C8B-B14F-4D97-AF65-F5344CB8AC3E}">
        <p14:creationId xmlns:p14="http://schemas.microsoft.com/office/powerpoint/2010/main" val="1411429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37</a:t>
            </a:fld>
            <a:endParaRPr lang="en-US"/>
          </a:p>
        </p:txBody>
      </p:sp>
    </p:spTree>
    <p:extLst>
      <p:ext uri="{BB962C8B-B14F-4D97-AF65-F5344CB8AC3E}">
        <p14:creationId xmlns:p14="http://schemas.microsoft.com/office/powerpoint/2010/main" val="412419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	将数据特性与自然界真实物体结合起来</a:t>
            </a: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	通过读者对自然界物体的认知来增强可视化表达效果</a:t>
            </a:r>
            <a:endParaRPr lang="en-US" altLang="zh-CN" sz="1200" dirty="0">
              <a:latin typeface="黑体" pitchFamily="49" charset="-122"/>
              <a:ea typeface="黑体" pitchFamily="49" charset="-122"/>
              <a:sym typeface="Calibri" pitchFamily="34" charset="0"/>
            </a:endParaRP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常用的隐喻方法有可视化隐喻、语言隐喻、动作隐喻等。</a:t>
            </a:r>
            <a:endParaRPr lang="en-US" altLang="zh-CN" sz="1200" dirty="0">
              <a:latin typeface="黑体" pitchFamily="49" charset="-122"/>
              <a:ea typeface="黑体" pitchFamily="49" charset="-122"/>
              <a:sym typeface="Calibri" pitchFamily="34" charset="0"/>
            </a:endParaRP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隐喻的设计包含三个层面：隐喻本体、隐喻喻体和可视化变量</a:t>
            </a:r>
          </a:p>
        </p:txBody>
      </p:sp>
      <p:sp>
        <p:nvSpPr>
          <p:cNvPr id="4" name="Slide Number Placeholder 3"/>
          <p:cNvSpPr>
            <a:spLocks noGrp="1"/>
          </p:cNvSpPr>
          <p:nvPr>
            <p:ph type="sldNum" sz="quarter" idx="5"/>
          </p:nvPr>
        </p:nvSpPr>
        <p:spPr/>
        <p:txBody>
          <a:bodyPr/>
          <a:lstStyle/>
          <a:p>
            <a:fld id="{B33EC16D-F503-E64A-9AF1-910605E12B9D}" type="slidenum">
              <a:rPr lang="en-US" smtClean="0"/>
              <a:t>38</a:t>
            </a:fld>
            <a:endParaRPr lang="en-US"/>
          </a:p>
        </p:txBody>
      </p:sp>
    </p:spTree>
    <p:extLst>
      <p:ext uri="{BB962C8B-B14F-4D97-AF65-F5344CB8AC3E}">
        <p14:creationId xmlns:p14="http://schemas.microsoft.com/office/powerpoint/2010/main" val="3678713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endParaRPr lang="zh-CN" altLang="en-US" sz="1200" dirty="0">
              <a:latin typeface="黑体" pitchFamily="49" charset="-122"/>
              <a:ea typeface="黑体" pitchFamily="49" charset="-122"/>
              <a:sym typeface="Calibri" pitchFamily="34" charset="0"/>
            </a:endParaRPr>
          </a:p>
        </p:txBody>
      </p:sp>
      <p:sp>
        <p:nvSpPr>
          <p:cNvPr id="4" name="Slide Number Placeholder 3"/>
          <p:cNvSpPr>
            <a:spLocks noGrp="1"/>
          </p:cNvSpPr>
          <p:nvPr>
            <p:ph type="sldNum" sz="quarter" idx="5"/>
          </p:nvPr>
        </p:nvSpPr>
        <p:spPr/>
        <p:txBody>
          <a:bodyPr/>
          <a:lstStyle/>
          <a:p>
            <a:fld id="{B33EC16D-F503-E64A-9AF1-910605E12B9D}" type="slidenum">
              <a:rPr lang="en-US" smtClean="0"/>
              <a:t>39</a:t>
            </a:fld>
            <a:endParaRPr lang="en-US"/>
          </a:p>
        </p:txBody>
      </p:sp>
    </p:spTree>
    <p:extLst>
      <p:ext uri="{BB962C8B-B14F-4D97-AF65-F5344CB8AC3E}">
        <p14:creationId xmlns:p14="http://schemas.microsoft.com/office/powerpoint/2010/main" val="611740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endParaRPr lang="zh-CN" altLang="en-US" sz="1200" dirty="0">
              <a:latin typeface="黑体" pitchFamily="49" charset="-122"/>
              <a:ea typeface="黑体" pitchFamily="49" charset="-122"/>
              <a:sym typeface="Calibri" pitchFamily="34" charset="0"/>
            </a:endParaRPr>
          </a:p>
        </p:txBody>
      </p:sp>
      <p:sp>
        <p:nvSpPr>
          <p:cNvPr id="4" name="Slide Number Placeholder 3"/>
          <p:cNvSpPr>
            <a:spLocks noGrp="1"/>
          </p:cNvSpPr>
          <p:nvPr>
            <p:ph type="sldNum" sz="quarter" idx="5"/>
          </p:nvPr>
        </p:nvSpPr>
        <p:spPr/>
        <p:txBody>
          <a:bodyPr/>
          <a:lstStyle/>
          <a:p>
            <a:fld id="{B33EC16D-F503-E64A-9AF1-910605E12B9D}" type="slidenum">
              <a:rPr lang="en-US" smtClean="0"/>
              <a:t>40</a:t>
            </a:fld>
            <a:endParaRPr lang="en-US"/>
          </a:p>
        </p:txBody>
      </p:sp>
    </p:spTree>
    <p:extLst>
      <p:ext uri="{BB962C8B-B14F-4D97-AF65-F5344CB8AC3E}">
        <p14:creationId xmlns:p14="http://schemas.microsoft.com/office/powerpoint/2010/main" val="372356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对回路模型进行改进</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6</a:t>
            </a:fld>
            <a:endParaRPr lang="en-US"/>
          </a:p>
        </p:txBody>
      </p:sp>
    </p:spTree>
    <p:extLst>
      <p:ext uri="{BB962C8B-B14F-4D97-AF65-F5344CB8AC3E}">
        <p14:creationId xmlns:p14="http://schemas.microsoft.com/office/powerpoint/2010/main" val="330008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这个流水线的起点是输入的数据，终点是获得的知识。从数据到知识有两个途径：对数据进行可视化，以帮助用户感知数据中蕴含的规律；或按照给定的先验假设进行数据挖掘，从数据中直接提炼出数据模型。</a:t>
            </a:r>
            <a:endParaRPr lang="en-US" altLang="zh-CN" dirty="0"/>
          </a:p>
          <a:p>
            <a:r>
              <a:rPr lang="zh-CN" altLang="en-US" dirty="0"/>
              <a:t>在任意一种可视化流水线中，人是核心的要素。机器智能承担对数据的计算和分析工作，人是最终决策者，是知识的加工者和使用者。</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7</a:t>
            </a:fld>
            <a:endParaRPr lang="en-US"/>
          </a:p>
        </p:txBody>
      </p:sp>
    </p:spTree>
    <p:extLst>
      <p:ext uri="{BB962C8B-B14F-4D97-AF65-F5344CB8AC3E}">
        <p14:creationId xmlns:p14="http://schemas.microsoft.com/office/powerpoint/2010/main" val="84599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随着科学技术、工程技术和社会的发展，数据越来越趋向于海量、高维、高精度和高分辨率，对原始数据直接进行可视化不但可能超过计算机内存和处理器的极限，也会超过用户感知的极限。需要通过数据简化，有选择地控制所显示数据的尺寸和复杂度。</a:t>
            </a:r>
            <a:endParaRPr lang="en-US" altLang="zh-CN" dirty="0"/>
          </a:p>
          <a:p>
            <a:r>
              <a:rPr lang="zh-CN" altLang="en-US" dirty="0"/>
              <a:t>经过处理和变换的数据通常会损失原始数据中的一些信息或者加入本来不存在的信息，需要有针对性的使用。</a:t>
            </a:r>
            <a:endParaRPr lang="en-US" altLang="zh-CN" dirty="0"/>
          </a:p>
          <a:p>
            <a:r>
              <a:rPr lang="zh-CN" altLang="en-US" dirty="0"/>
              <a:t>下面是几种可视化中常见的数据处理和变换类型</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8</a:t>
            </a:fld>
            <a:endParaRPr lang="en-US"/>
          </a:p>
        </p:txBody>
      </p:sp>
    </p:spTree>
    <p:extLst>
      <p:ext uri="{BB962C8B-B14F-4D97-AF65-F5344CB8AC3E}">
        <p14:creationId xmlns:p14="http://schemas.microsoft.com/office/powerpoint/2010/main" val="42279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噪声可能来源于：</a:t>
            </a:r>
            <a:r>
              <a:rPr lang="en-US" altLang="zh-CN" dirty="0"/>
              <a:t>1</a:t>
            </a:r>
            <a:r>
              <a:rPr lang="zh-CN" altLang="en-US" dirty="0"/>
              <a:t>、传感器测量时仪器的误差和环境中的光、电、磁信号；</a:t>
            </a:r>
            <a:r>
              <a:rPr lang="en-US" altLang="zh-CN" dirty="0"/>
              <a:t>2</a:t>
            </a:r>
            <a:r>
              <a:rPr lang="zh-CN" altLang="en-US" dirty="0"/>
              <a:t>、模拟计算中，初始数据、计算参数、计算网格的不确定性和数值计算精度的限制</a:t>
            </a:r>
            <a:endParaRPr lang="en-US" altLang="zh-CN" dirty="0"/>
          </a:p>
          <a:p>
            <a:r>
              <a:rPr lang="zh-CN" altLang="en-US" dirty="0"/>
              <a:t>除了低通滤波器之外，还有高通、带通滤波器（都是针对频率而言的），低通滤波器就是频率低的数据可以通过，高的不行，高通和带通也是这么个道理</a:t>
            </a:r>
            <a:endParaRPr lang="en-US" altLang="zh-CN" dirty="0"/>
          </a:p>
          <a:p>
            <a:r>
              <a:rPr lang="zh-CN" altLang="en-US" dirty="0"/>
              <a:t>由于这门课不是信号与系统，就不展开了</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9</a:t>
            </a:fld>
            <a:endParaRPr lang="en-US"/>
          </a:p>
        </p:txBody>
      </p:sp>
    </p:spTree>
    <p:extLst>
      <p:ext uri="{BB962C8B-B14F-4D97-AF65-F5344CB8AC3E}">
        <p14:creationId xmlns:p14="http://schemas.microsoft.com/office/powerpoint/2010/main" val="257621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当数据的维度超出三维时，我们可以选择的方法有维度选择（选择重要的维度）</a:t>
            </a:r>
            <a:r>
              <a:rPr lang="en-US" altLang="zh-CN" dirty="0"/>
              <a:t>——</a:t>
            </a:r>
            <a:r>
              <a:rPr lang="zh-CN" altLang="en-US" dirty="0"/>
              <a:t>机器学习领域、低维空间嵌入（降维）、维度堆叠（将多个维度摊平到低维空间）</a:t>
            </a:r>
            <a:r>
              <a:rPr lang="en-US" altLang="zh-CN" dirty="0"/>
              <a:t>——</a:t>
            </a:r>
            <a:r>
              <a:rPr lang="zh-CN" altLang="en-US" dirty="0"/>
              <a:t>高维数据可视化环节</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10</a:t>
            </a:fld>
            <a:endParaRPr lang="en-US"/>
          </a:p>
        </p:txBody>
      </p:sp>
    </p:spTree>
    <p:extLst>
      <p:ext uri="{BB962C8B-B14F-4D97-AF65-F5344CB8AC3E}">
        <p14:creationId xmlns:p14="http://schemas.microsoft.com/office/powerpoint/2010/main" val="7125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原始数据以离散形式出现在数据采集、存储和计算的环节，在将离散数据转换成连续信号进行处理或将数据的维度和粒度进行变换时，需要对数据进行重新采样，使之满足所要求的分辨率、精度、粒度和尺寸。</a:t>
            </a:r>
            <a:endParaRPr lang="en-US" altLang="zh-CN" dirty="0"/>
          </a:p>
          <a:p>
            <a:r>
              <a:rPr lang="zh-CN" altLang="en-US" dirty="0"/>
              <a:t>针对离散数据集，往往通过插值法得到给定位置处的采样数据。数据插值的方法有分段常数插值、线性插值、多项式插值和样条插值。</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11</a:t>
            </a:fld>
            <a:endParaRPr lang="en-US"/>
          </a:p>
        </p:txBody>
      </p:sp>
    </p:spTree>
    <p:extLst>
      <p:ext uri="{BB962C8B-B14F-4D97-AF65-F5344CB8AC3E}">
        <p14:creationId xmlns:p14="http://schemas.microsoft.com/office/powerpoint/2010/main" val="25963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80554-18EB-2D48-9FF1-FAA5A68C10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DDECDB-562B-FD49-8F51-7F608CB91EF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629DE63-A1C6-2A41-8102-C3B438757807}"/>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EE46E943-4A9F-314B-BA64-7C7F429ECC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1742AA-9552-F547-96E2-7DAB43528FDE}"/>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2617712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5B2C19-8E18-C841-B532-332979CFD01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5CB6D84-517D-9A46-B12A-B1F0FF7EE37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7766735-D5B9-1C47-924E-669B69038CEE}"/>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9F760B5D-1296-814C-B331-333198AF85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438E30-EC78-DE4F-813A-42AB67253B63}"/>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39422720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D9A843-A7B7-5A45-B276-56272187D4A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EED6EF4-EFA1-AD48-A6DF-E6023060B9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7937DA-C894-5242-83FB-DA0ECAC93040}"/>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1DD83376-F252-5440-A19D-C4E9905BF78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81F173C-9DDE-5E40-97BF-1057BAF2E1DF}"/>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4942102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087F3-0BE0-C347-A48A-277D22D23A2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096304-48BB-4741-AA96-E3A8B62BD05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29FB8E-B4AA-EE41-8831-C363FF233C03}"/>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6B743EAB-BA7A-5F4F-B3C8-460C7199F2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BAE94-D098-9D41-9E26-A9621A3A63CC}"/>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2553633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5DE46-3DC7-7848-882E-0866158581A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E0A899D-F33E-FC44-921B-3BDA7505048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F0D109-69D3-6F42-A131-BA34E03C19DC}"/>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D719D9EA-2B18-DD45-AFAC-A26EC699B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EFAF05-F346-C84A-AD1D-A13B7AB54F1D}"/>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14695936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FE7A3-18F1-F444-93A9-63BBC4829D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86035F-A425-0D4F-B10E-AD91F82C75F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AAD3CF-E299-4B4D-8782-660E7FBE969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B498C8F-A989-C54F-888A-E8AD901BD114}"/>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6" name="Footer Placeholder 5">
            <a:extLst>
              <a:ext uri="{FF2B5EF4-FFF2-40B4-BE49-F238E27FC236}">
                <a16:creationId xmlns:a16="http://schemas.microsoft.com/office/drawing/2014/main" id="{C160D9AB-9B2F-CA4C-9B87-87DFB3EDF4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A9801E-C921-0646-AAF8-2D30CE7D622F}"/>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2531935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1BE41-40FA-6E48-90CA-A21ED9F0DA5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3E56977-C501-4A47-AABA-0B2B7F167D5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8255D-1AE1-7343-A219-59D0153687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7584C2C-754C-DB42-9AC6-03D80EF924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BE3D0E-7E6C-2444-958B-4BEE5FC21D6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953CBF-BAD3-014C-9460-E2A17A921F84}"/>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8" name="Footer Placeholder 7">
            <a:extLst>
              <a:ext uri="{FF2B5EF4-FFF2-40B4-BE49-F238E27FC236}">
                <a16:creationId xmlns:a16="http://schemas.microsoft.com/office/drawing/2014/main" id="{62D002BA-7928-294D-8E2F-761D6A5892C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0FED12-C201-0B47-9146-FE27412C74E3}"/>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9860241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814A8D-9E74-5E4D-90C2-4CD11D7C24A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BEBCF49-C802-884E-92A5-55A02788F122}"/>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4" name="Footer Placeholder 3">
            <a:extLst>
              <a:ext uri="{FF2B5EF4-FFF2-40B4-BE49-F238E27FC236}">
                <a16:creationId xmlns:a16="http://schemas.microsoft.com/office/drawing/2014/main" id="{8A6149DA-2DB2-3F4D-9663-2DAEF245373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9D0D964-55E8-4648-BBCE-17ED1CF85F4E}"/>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2252380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45C379-3A5C-9F41-9342-E58F6BFED7AB}"/>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3" name="Footer Placeholder 2">
            <a:extLst>
              <a:ext uri="{FF2B5EF4-FFF2-40B4-BE49-F238E27FC236}">
                <a16:creationId xmlns:a16="http://schemas.microsoft.com/office/drawing/2014/main" id="{AFE2905D-B84E-3B41-96A1-0D48F58A258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C22C2CC-96DD-384C-9168-FA9E944734F0}"/>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18729981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B9496-D11F-C34E-A66E-2EF8981E25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13B041-9AFC-3244-B7AD-F658B6E0CA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892556-DD34-3A4C-81B5-D2C7A285697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149FC9-C547-2D40-82E7-9065EEB17339}"/>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6" name="Footer Placeholder 5">
            <a:extLst>
              <a:ext uri="{FF2B5EF4-FFF2-40B4-BE49-F238E27FC236}">
                <a16:creationId xmlns:a16="http://schemas.microsoft.com/office/drawing/2014/main" id="{A7EB2080-F42E-A74F-AAC7-6B4DC87E2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876BCF-495C-B148-9581-A174AC2DA912}"/>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1938110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932A1D-2238-7643-B7B6-38B0053B46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D79CFCD-C85F-C14A-8493-CB8761126A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9DB01DC-37F0-FA49-934A-EC442C2634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A0FFDB-D0F0-E945-8DF3-C6A3738ED586}"/>
              </a:ext>
            </a:extLst>
          </p:cNvPr>
          <p:cNvSpPr>
            <a:spLocks noGrp="1"/>
          </p:cNvSpPr>
          <p:nvPr>
            <p:ph type="dt" sz="half" idx="10"/>
          </p:nvPr>
        </p:nvSpPr>
        <p:spPr/>
        <p:txBody>
          <a:bodyPr/>
          <a:lstStyle/>
          <a:p>
            <a:fld id="{F32C4CD3-50CF-8844-BBE4-136AD17DF6BD}" type="datetimeFigureOut">
              <a:rPr lang="en-US" smtClean="0"/>
              <a:t>5/6/19</a:t>
            </a:fld>
            <a:endParaRPr lang="en-US"/>
          </a:p>
        </p:txBody>
      </p:sp>
      <p:sp>
        <p:nvSpPr>
          <p:cNvPr id="6" name="Footer Placeholder 5">
            <a:extLst>
              <a:ext uri="{FF2B5EF4-FFF2-40B4-BE49-F238E27FC236}">
                <a16:creationId xmlns:a16="http://schemas.microsoft.com/office/drawing/2014/main" id="{5B0FD2F7-503E-D04A-8E12-1CEAA6B4CD5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8492B8-0705-4948-8398-24686D186DAB}"/>
              </a:ext>
            </a:extLst>
          </p:cNvPr>
          <p:cNvSpPr>
            <a:spLocks noGrp="1"/>
          </p:cNvSpPr>
          <p:nvPr>
            <p:ph type="sldNum" sz="quarter" idx="12"/>
          </p:nvPr>
        </p:nvSpPr>
        <p:spPr/>
        <p:txBody>
          <a:bodyPr/>
          <a:lstStyle/>
          <a:p>
            <a:fld id="{0B7151FF-D304-664F-ACF3-F60F2CE2A0A2}" type="slidenum">
              <a:rPr lang="en-US" smtClean="0"/>
              <a:t>‹#›</a:t>
            </a:fld>
            <a:endParaRPr lang="en-US"/>
          </a:p>
        </p:txBody>
      </p:sp>
    </p:spTree>
    <p:extLst>
      <p:ext uri="{BB962C8B-B14F-4D97-AF65-F5344CB8AC3E}">
        <p14:creationId xmlns:p14="http://schemas.microsoft.com/office/powerpoint/2010/main" val="13059098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A4641-540A-8044-BA37-E58AA136A1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3CC914C-2EDA-9E48-976E-A13F7D5E0C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B9981-79AA-3B41-A500-5DF03EE955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2C4CD3-50CF-8844-BBE4-136AD17DF6BD}" type="datetimeFigureOut">
              <a:rPr lang="en-US" smtClean="0"/>
              <a:t>5/6/19</a:t>
            </a:fld>
            <a:endParaRPr lang="en-US"/>
          </a:p>
        </p:txBody>
      </p:sp>
      <p:sp>
        <p:nvSpPr>
          <p:cNvPr id="5" name="Footer Placeholder 4">
            <a:extLst>
              <a:ext uri="{FF2B5EF4-FFF2-40B4-BE49-F238E27FC236}">
                <a16:creationId xmlns:a16="http://schemas.microsoft.com/office/drawing/2014/main" id="{01FFF284-D615-3944-88F0-D3781F5A0C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FA60DDF-EF70-D747-A1A0-45D2A447F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5535733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jp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jpg"/><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0.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F59FB-2E86-3041-AFFB-6632BB676D05}"/>
              </a:ext>
            </a:extLst>
          </p:cNvPr>
          <p:cNvPicPr>
            <a:picLocks noChangeAspect="1"/>
          </p:cNvPicPr>
          <p:nvPr/>
        </p:nvPicPr>
        <p:blipFill>
          <a:blip r:embed="rId2"/>
          <a:stretch>
            <a:fillRect/>
          </a:stretch>
        </p:blipFill>
        <p:spPr>
          <a:xfrm>
            <a:off x="8738981" y="355818"/>
            <a:ext cx="2387600" cy="2260600"/>
          </a:xfrm>
          <a:prstGeom prst="rect">
            <a:avLst/>
          </a:prstGeom>
        </p:spPr>
      </p:pic>
      <p:pic>
        <p:nvPicPr>
          <p:cNvPr id="7" name="Picture 6">
            <a:extLst>
              <a:ext uri="{FF2B5EF4-FFF2-40B4-BE49-F238E27FC236}">
                <a16:creationId xmlns:a16="http://schemas.microsoft.com/office/drawing/2014/main" id="{0FFE79D4-9240-7943-932F-F614FCB06266}"/>
              </a:ext>
            </a:extLst>
          </p:cNvPr>
          <p:cNvPicPr>
            <a:picLocks noChangeAspect="1"/>
          </p:cNvPicPr>
          <p:nvPr/>
        </p:nvPicPr>
        <p:blipFill>
          <a:blip r:embed="rId3"/>
          <a:stretch>
            <a:fillRect/>
          </a:stretch>
        </p:blipFill>
        <p:spPr>
          <a:xfrm>
            <a:off x="1347580" y="4521418"/>
            <a:ext cx="1790700" cy="1803400"/>
          </a:xfrm>
          <a:prstGeom prst="rect">
            <a:avLst/>
          </a:prstGeom>
        </p:spPr>
      </p:pic>
      <p:sp>
        <p:nvSpPr>
          <p:cNvPr id="8" name="TextBox 7">
            <a:extLst>
              <a:ext uri="{FF2B5EF4-FFF2-40B4-BE49-F238E27FC236}">
                <a16:creationId xmlns:a16="http://schemas.microsoft.com/office/drawing/2014/main" id="{F75B2542-C28D-ED47-A7A3-F66A96D992C2}"/>
              </a:ext>
            </a:extLst>
          </p:cNvPr>
          <p:cNvSpPr txBox="1"/>
          <p:nvPr/>
        </p:nvSpPr>
        <p:spPr>
          <a:xfrm>
            <a:off x="341681" y="978286"/>
            <a:ext cx="5593198" cy="1015663"/>
          </a:xfrm>
          <a:prstGeom prst="rect">
            <a:avLst/>
          </a:prstGeom>
          <a:noFill/>
        </p:spPr>
        <p:txBody>
          <a:bodyPr wrap="none" rtlCol="0">
            <a:spAutoFit/>
          </a:bodyPr>
          <a:lstStyle/>
          <a:p>
            <a:r>
              <a:rPr lang="zh-CN" altLang="en-US" sz="6000" b="1" dirty="0">
                <a:latin typeface="SimHei" panose="02010609060101010101" pitchFamily="49" charset="-122"/>
                <a:ea typeface="SimHei" panose="02010609060101010101" pitchFamily="49" charset="-122"/>
              </a:rPr>
              <a:t>数据可视化基础</a:t>
            </a:r>
            <a:endParaRPr lang="en-US" sz="6000" b="1"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66C480B7-5328-A647-A34C-CF213901A20D}"/>
              </a:ext>
            </a:extLst>
          </p:cNvPr>
          <p:cNvSpPr txBox="1"/>
          <p:nvPr/>
        </p:nvSpPr>
        <p:spPr>
          <a:xfrm>
            <a:off x="7146941" y="4521418"/>
            <a:ext cx="4010009" cy="1815882"/>
          </a:xfrm>
          <a:prstGeom prst="rect">
            <a:avLst/>
          </a:prstGeom>
          <a:noFill/>
        </p:spPr>
        <p:txBody>
          <a:bodyPr wrap="none" rtlCol="0">
            <a:spAutoFit/>
          </a:bodyPr>
          <a:lstStyle/>
          <a:p>
            <a:pPr algn="r"/>
            <a:r>
              <a:rPr lang="zh-CN" altLang="en-US" sz="2800" dirty="0"/>
              <a:t>王晔</a:t>
            </a:r>
            <a:endParaRPr lang="en-US" altLang="zh-CN" sz="2800" dirty="0"/>
          </a:p>
          <a:p>
            <a:pPr algn="r"/>
            <a:r>
              <a:rPr lang="zh-CN" altLang="en-US" sz="2800" dirty="0"/>
              <a:t>华东师范大学</a:t>
            </a:r>
            <a:endParaRPr lang="en-US" altLang="zh-CN" sz="2800" dirty="0"/>
          </a:p>
          <a:p>
            <a:pPr algn="r"/>
            <a:r>
              <a:rPr lang="zh-CN" altLang="en-US" sz="2800" dirty="0"/>
              <a:t>数据科学与工程学院</a:t>
            </a:r>
            <a:endParaRPr lang="en-US" altLang="zh-CN" sz="2800" dirty="0"/>
          </a:p>
          <a:p>
            <a:pPr algn="r"/>
            <a:r>
              <a:rPr lang="en-US" sz="2800" dirty="0" err="1"/>
              <a:t>ywang@dase.ecnu.edu.cn</a:t>
            </a:r>
            <a:endParaRPr lang="en-US" sz="2800" dirty="0"/>
          </a:p>
        </p:txBody>
      </p:sp>
    </p:spTree>
    <p:extLst>
      <p:ext uri="{BB962C8B-B14F-4D97-AF65-F5344CB8AC3E}">
        <p14:creationId xmlns:p14="http://schemas.microsoft.com/office/powerpoint/2010/main" val="213177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88114" y="118203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数据降维</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E8248731-A416-FE4A-98B0-8850D5297B4B}"/>
              </a:ext>
            </a:extLst>
          </p:cNvPr>
          <p:cNvSpPr txBox="1"/>
          <p:nvPr/>
        </p:nvSpPr>
        <p:spPr>
          <a:xfrm>
            <a:off x="1993910" y="211819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线性方法</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B061EED0-A58C-684E-BF34-AEF8165256CD}"/>
              </a:ext>
            </a:extLst>
          </p:cNvPr>
          <p:cNvSpPr txBox="1"/>
          <p:nvPr/>
        </p:nvSpPr>
        <p:spPr>
          <a:xfrm>
            <a:off x="1993910" y="4350758"/>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非线性方法</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9501ED5F-6C4C-0645-934B-EE1EBE7CF1B4}"/>
              </a:ext>
            </a:extLst>
          </p:cNvPr>
          <p:cNvSpPr txBox="1"/>
          <p:nvPr/>
        </p:nvSpPr>
        <p:spPr>
          <a:xfrm>
            <a:off x="3420196" y="2753010"/>
            <a:ext cx="3108543" cy="1200329"/>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多维尺度分析</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主成分分析（</a:t>
            </a:r>
            <a:r>
              <a:rPr lang="en-US" altLang="zh-CN" sz="2400" dirty="0">
                <a:latin typeface="SimHei" panose="02010609060101010101" pitchFamily="49" charset="-122"/>
                <a:ea typeface="SimHei" panose="02010609060101010101" pitchFamily="49" charset="-122"/>
              </a:rPr>
              <a:t>PCA</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非负矩阵分解（</a:t>
            </a:r>
            <a:r>
              <a:rPr lang="en-US" altLang="zh-CN" sz="2400" dirty="0">
                <a:latin typeface="SimHei" panose="02010609060101010101" pitchFamily="49" charset="-122"/>
                <a:ea typeface="SimHei" panose="02010609060101010101" pitchFamily="49" charset="-122"/>
              </a:rPr>
              <a:t>NMF</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CC6C2DB1-DA6A-BC47-91DA-6924123C4015}"/>
              </a:ext>
            </a:extLst>
          </p:cNvPr>
          <p:cNvSpPr txBox="1"/>
          <p:nvPr/>
        </p:nvSpPr>
        <p:spPr>
          <a:xfrm>
            <a:off x="3420196" y="5062654"/>
            <a:ext cx="3570208" cy="1200329"/>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等距特征映射（</a:t>
            </a:r>
            <a:r>
              <a:rPr lang="en-US" sz="2400" dirty="0">
                <a:latin typeface="SimHei" panose="02010609060101010101" pitchFamily="49" charset="-122"/>
                <a:ea typeface="SimHei" panose="02010609060101010101" pitchFamily="49" charset="-122"/>
              </a:rPr>
              <a:t>ISOMAP</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拉普拉斯映射（</a:t>
            </a:r>
            <a:r>
              <a:rPr lang="en-US" altLang="zh-CN" sz="2400" dirty="0">
                <a:latin typeface="SimHei" panose="02010609060101010101" pitchFamily="49" charset="-122"/>
                <a:ea typeface="SimHei" panose="02010609060101010101" pitchFamily="49" charset="-122"/>
              </a:rPr>
              <a:t>LE</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局部线性嵌套（</a:t>
            </a:r>
            <a:r>
              <a:rPr lang="en-US" altLang="zh-CN" sz="2400" dirty="0">
                <a:latin typeface="SimHei" panose="02010609060101010101" pitchFamily="49" charset="-122"/>
                <a:ea typeface="SimHei" panose="02010609060101010101" pitchFamily="49" charset="-122"/>
              </a:rPr>
              <a:t>LLE</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931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88114" y="102672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数据采样</a:t>
            </a:r>
            <a:endParaRPr lang="en-US" sz="24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0D2015E0-37D0-954F-ACC4-E958A9105148}"/>
              </a:ext>
            </a:extLst>
          </p:cNvPr>
          <p:cNvPicPr>
            <a:picLocks noChangeAspect="1"/>
          </p:cNvPicPr>
          <p:nvPr/>
        </p:nvPicPr>
        <p:blipFill>
          <a:blip r:embed="rId3"/>
          <a:stretch>
            <a:fillRect/>
          </a:stretch>
        </p:blipFill>
        <p:spPr>
          <a:xfrm>
            <a:off x="3081055" y="1488388"/>
            <a:ext cx="2849121" cy="2279297"/>
          </a:xfrm>
          <a:prstGeom prst="rect">
            <a:avLst/>
          </a:prstGeom>
        </p:spPr>
      </p:pic>
      <p:pic>
        <p:nvPicPr>
          <p:cNvPr id="9" name="Picture 8">
            <a:extLst>
              <a:ext uri="{FF2B5EF4-FFF2-40B4-BE49-F238E27FC236}">
                <a16:creationId xmlns:a16="http://schemas.microsoft.com/office/drawing/2014/main" id="{68C1D673-5F76-BD4F-A691-BD11B034C948}"/>
              </a:ext>
            </a:extLst>
          </p:cNvPr>
          <p:cNvPicPr>
            <a:picLocks noChangeAspect="1"/>
          </p:cNvPicPr>
          <p:nvPr/>
        </p:nvPicPr>
        <p:blipFill>
          <a:blip r:embed="rId4"/>
          <a:stretch>
            <a:fillRect/>
          </a:stretch>
        </p:blipFill>
        <p:spPr>
          <a:xfrm>
            <a:off x="6370038" y="1488388"/>
            <a:ext cx="2863019" cy="2279297"/>
          </a:xfrm>
          <a:prstGeom prst="rect">
            <a:avLst/>
          </a:prstGeom>
        </p:spPr>
      </p:pic>
      <p:pic>
        <p:nvPicPr>
          <p:cNvPr id="13" name="Picture 12">
            <a:extLst>
              <a:ext uri="{FF2B5EF4-FFF2-40B4-BE49-F238E27FC236}">
                <a16:creationId xmlns:a16="http://schemas.microsoft.com/office/drawing/2014/main" id="{A9A4E779-10C1-0A44-A507-CBEDD03372FE}"/>
              </a:ext>
            </a:extLst>
          </p:cNvPr>
          <p:cNvPicPr>
            <a:picLocks noChangeAspect="1"/>
          </p:cNvPicPr>
          <p:nvPr/>
        </p:nvPicPr>
        <p:blipFill>
          <a:blip r:embed="rId5"/>
          <a:stretch>
            <a:fillRect/>
          </a:stretch>
        </p:blipFill>
        <p:spPr>
          <a:xfrm>
            <a:off x="3121262" y="3705240"/>
            <a:ext cx="2808914" cy="2235666"/>
          </a:xfrm>
          <a:prstGeom prst="rect">
            <a:avLst/>
          </a:prstGeom>
        </p:spPr>
      </p:pic>
      <p:pic>
        <p:nvPicPr>
          <p:cNvPr id="15" name="Picture 14">
            <a:extLst>
              <a:ext uri="{FF2B5EF4-FFF2-40B4-BE49-F238E27FC236}">
                <a16:creationId xmlns:a16="http://schemas.microsoft.com/office/drawing/2014/main" id="{79AAFF5A-5309-A14E-BA4A-0F5431567A70}"/>
              </a:ext>
            </a:extLst>
          </p:cNvPr>
          <p:cNvPicPr>
            <a:picLocks noChangeAspect="1"/>
          </p:cNvPicPr>
          <p:nvPr/>
        </p:nvPicPr>
        <p:blipFill>
          <a:blip r:embed="rId6"/>
          <a:stretch>
            <a:fillRect/>
          </a:stretch>
        </p:blipFill>
        <p:spPr>
          <a:xfrm>
            <a:off x="6424144" y="3705240"/>
            <a:ext cx="2808913" cy="2253663"/>
          </a:xfrm>
          <a:prstGeom prst="rect">
            <a:avLst/>
          </a:prstGeom>
        </p:spPr>
      </p:pic>
      <p:sp>
        <p:nvSpPr>
          <p:cNvPr id="16" name="TextBox 15">
            <a:extLst>
              <a:ext uri="{FF2B5EF4-FFF2-40B4-BE49-F238E27FC236}">
                <a16:creationId xmlns:a16="http://schemas.microsoft.com/office/drawing/2014/main" id="{B3737464-16CC-9040-B90B-813FC64564ED}"/>
              </a:ext>
            </a:extLst>
          </p:cNvPr>
          <p:cNvSpPr txBox="1"/>
          <p:nvPr/>
        </p:nvSpPr>
        <p:spPr>
          <a:xfrm>
            <a:off x="2521869" y="6202918"/>
            <a:ext cx="7696338" cy="369332"/>
          </a:xfrm>
          <a:prstGeom prst="rect">
            <a:avLst/>
          </a:prstGeom>
          <a:noFill/>
        </p:spPr>
        <p:txBody>
          <a:bodyPr wrap="none" rtlCol="0">
            <a:spAutoFit/>
          </a:bodyPr>
          <a:lstStyle/>
          <a:p>
            <a:r>
              <a:rPr lang="zh-CN" altLang="en-US" dirty="0"/>
              <a:t>（</a:t>
            </a:r>
            <a:r>
              <a:rPr lang="en-US" altLang="zh-CN" dirty="0"/>
              <a:t>a</a:t>
            </a:r>
            <a:r>
              <a:rPr lang="zh-CN" altLang="en-US" dirty="0"/>
              <a:t>）原始数据；（</a:t>
            </a:r>
            <a:r>
              <a:rPr lang="en-US" altLang="zh-CN" dirty="0"/>
              <a:t>b</a:t>
            </a:r>
            <a:r>
              <a:rPr lang="zh-CN" altLang="en-US" dirty="0"/>
              <a:t>）分段常数插值；（</a:t>
            </a:r>
            <a:r>
              <a:rPr lang="en-US" altLang="zh-CN" dirty="0"/>
              <a:t>c</a:t>
            </a:r>
            <a:r>
              <a:rPr lang="zh-CN" altLang="en-US" dirty="0"/>
              <a:t>）线性插值；（</a:t>
            </a:r>
            <a:r>
              <a:rPr lang="en-US" altLang="zh-CN" dirty="0"/>
              <a:t>d</a:t>
            </a:r>
            <a:r>
              <a:rPr lang="zh-CN" altLang="en-US" dirty="0"/>
              <a:t>）多项式插值</a:t>
            </a:r>
            <a:endParaRPr lang="en-US" dirty="0"/>
          </a:p>
        </p:txBody>
      </p:sp>
    </p:spTree>
    <p:extLst>
      <p:ext uri="{BB962C8B-B14F-4D97-AF65-F5344CB8AC3E}">
        <p14:creationId xmlns:p14="http://schemas.microsoft.com/office/powerpoint/2010/main" val="110057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4926449" y="109363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数据聚类和剖分</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A5E074B9-21E0-8543-B71A-6DE008E01CD7}"/>
              </a:ext>
            </a:extLst>
          </p:cNvPr>
          <p:cNvPicPr>
            <a:picLocks noChangeAspect="1"/>
          </p:cNvPicPr>
          <p:nvPr/>
        </p:nvPicPr>
        <p:blipFill>
          <a:blip r:embed="rId3"/>
          <a:stretch>
            <a:fillRect/>
          </a:stretch>
        </p:blipFill>
        <p:spPr>
          <a:xfrm>
            <a:off x="2935496" y="1945017"/>
            <a:ext cx="2939007" cy="2472498"/>
          </a:xfrm>
          <a:prstGeom prst="rect">
            <a:avLst/>
          </a:prstGeom>
        </p:spPr>
      </p:pic>
      <p:pic>
        <p:nvPicPr>
          <p:cNvPr id="8" name="Picture 7">
            <a:extLst>
              <a:ext uri="{FF2B5EF4-FFF2-40B4-BE49-F238E27FC236}">
                <a16:creationId xmlns:a16="http://schemas.microsoft.com/office/drawing/2014/main" id="{CAD8000A-E24F-5542-ABD4-67F20C424A23}"/>
              </a:ext>
            </a:extLst>
          </p:cNvPr>
          <p:cNvPicPr>
            <a:picLocks noChangeAspect="1"/>
          </p:cNvPicPr>
          <p:nvPr/>
        </p:nvPicPr>
        <p:blipFill>
          <a:blip r:embed="rId4"/>
          <a:stretch>
            <a:fillRect/>
          </a:stretch>
        </p:blipFill>
        <p:spPr>
          <a:xfrm>
            <a:off x="5874503" y="1711914"/>
            <a:ext cx="3382001" cy="2705601"/>
          </a:xfrm>
          <a:prstGeom prst="rect">
            <a:avLst/>
          </a:prstGeom>
        </p:spPr>
      </p:pic>
      <p:sp>
        <p:nvSpPr>
          <p:cNvPr id="10" name="TextBox 9">
            <a:extLst>
              <a:ext uri="{FF2B5EF4-FFF2-40B4-BE49-F238E27FC236}">
                <a16:creationId xmlns:a16="http://schemas.microsoft.com/office/drawing/2014/main" id="{3B4DD8C3-0AEF-A949-99A0-230247BE459A}"/>
              </a:ext>
            </a:extLst>
          </p:cNvPr>
          <p:cNvSpPr txBox="1"/>
          <p:nvPr/>
        </p:nvSpPr>
        <p:spPr>
          <a:xfrm>
            <a:off x="3700152" y="4617724"/>
            <a:ext cx="4791696" cy="369332"/>
          </a:xfrm>
          <a:prstGeom prst="rect">
            <a:avLst/>
          </a:prstGeom>
          <a:noFill/>
        </p:spPr>
        <p:txBody>
          <a:bodyPr wrap="none" rtlCol="0">
            <a:spAutoFit/>
          </a:bodyPr>
          <a:lstStyle/>
          <a:p>
            <a:r>
              <a:rPr lang="zh-CN" altLang="en-US" dirty="0"/>
              <a:t>（</a:t>
            </a:r>
            <a:r>
              <a:rPr lang="en-US" altLang="zh-CN" dirty="0"/>
              <a:t>a</a:t>
            </a:r>
            <a:r>
              <a:rPr lang="zh-CN" altLang="en-US" dirty="0"/>
              <a:t>）原始数据；（</a:t>
            </a:r>
            <a:r>
              <a:rPr lang="en-US" altLang="zh-CN" dirty="0"/>
              <a:t>b</a:t>
            </a:r>
            <a:r>
              <a:rPr lang="zh-CN" altLang="en-US" dirty="0"/>
              <a:t>）用椭圆表示的四个聚类</a:t>
            </a:r>
            <a:endParaRPr lang="en-US" dirty="0"/>
          </a:p>
        </p:txBody>
      </p:sp>
      <p:sp>
        <p:nvSpPr>
          <p:cNvPr id="11" name="TextBox 10">
            <a:extLst>
              <a:ext uri="{FF2B5EF4-FFF2-40B4-BE49-F238E27FC236}">
                <a16:creationId xmlns:a16="http://schemas.microsoft.com/office/drawing/2014/main" id="{FA2E62C2-138E-D64B-9D5D-B0C695613DA6}"/>
              </a:ext>
            </a:extLst>
          </p:cNvPr>
          <p:cNvSpPr txBox="1"/>
          <p:nvPr/>
        </p:nvSpPr>
        <p:spPr>
          <a:xfrm>
            <a:off x="1934451" y="5322729"/>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层次聚类法</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6074DE86-D3D5-734B-9230-742983E5A9F2}"/>
              </a:ext>
            </a:extLst>
          </p:cNvPr>
          <p:cNvSpPr txBox="1"/>
          <p:nvPr/>
        </p:nvSpPr>
        <p:spPr>
          <a:xfrm>
            <a:off x="1934451" y="5892270"/>
            <a:ext cx="2470548" cy="461665"/>
          </a:xfrm>
          <a:prstGeom prst="rect">
            <a:avLst/>
          </a:prstGeom>
          <a:noFill/>
        </p:spPr>
        <p:txBody>
          <a:bodyPr wrap="none" rtlCol="0">
            <a:spAutoFit/>
          </a:bodyPr>
          <a:lstStyle/>
          <a:p>
            <a:r>
              <a:rPr lang="en-US" sz="2400" dirty="0">
                <a:latin typeface="SimHei" panose="02010609060101010101" pitchFamily="49" charset="-122"/>
                <a:ea typeface="SimHei" panose="02010609060101010101" pitchFamily="49" charset="-122"/>
              </a:rPr>
              <a:t>K</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均值聚类方法</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9394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4926449" y="109363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数据配准和转换</a:t>
            </a:r>
            <a:endParaRPr lang="en-US" sz="24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5CA9DA86-67E3-7D4E-B0CB-29DA43EE666B}"/>
              </a:ext>
            </a:extLst>
          </p:cNvPr>
          <p:cNvPicPr>
            <a:picLocks noChangeAspect="1"/>
          </p:cNvPicPr>
          <p:nvPr/>
        </p:nvPicPr>
        <p:blipFill>
          <a:blip r:embed="rId3"/>
          <a:stretch>
            <a:fillRect/>
          </a:stretch>
        </p:blipFill>
        <p:spPr>
          <a:xfrm>
            <a:off x="3022133" y="2758201"/>
            <a:ext cx="3111499" cy="2720339"/>
          </a:xfrm>
          <a:prstGeom prst="rect">
            <a:avLst/>
          </a:prstGeom>
        </p:spPr>
      </p:pic>
      <p:pic>
        <p:nvPicPr>
          <p:cNvPr id="9" name="Picture 8">
            <a:extLst>
              <a:ext uri="{FF2B5EF4-FFF2-40B4-BE49-F238E27FC236}">
                <a16:creationId xmlns:a16="http://schemas.microsoft.com/office/drawing/2014/main" id="{14BE2E3A-4A45-4946-ACB0-3F068859A320}"/>
              </a:ext>
            </a:extLst>
          </p:cNvPr>
          <p:cNvPicPr>
            <a:picLocks noChangeAspect="1"/>
          </p:cNvPicPr>
          <p:nvPr/>
        </p:nvPicPr>
        <p:blipFill>
          <a:blip r:embed="rId4"/>
          <a:stretch>
            <a:fillRect/>
          </a:stretch>
        </p:blipFill>
        <p:spPr>
          <a:xfrm>
            <a:off x="6730293" y="2472371"/>
            <a:ext cx="2400416" cy="3291999"/>
          </a:xfrm>
          <a:prstGeom prst="rect">
            <a:avLst/>
          </a:prstGeom>
        </p:spPr>
      </p:pic>
    </p:spTree>
    <p:extLst>
      <p:ext uri="{BB962C8B-B14F-4D97-AF65-F5344CB8AC3E}">
        <p14:creationId xmlns:p14="http://schemas.microsoft.com/office/powerpoint/2010/main" val="313884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137424" y="12266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sp>
        <p:nvSpPr>
          <p:cNvPr id="39" name="TextBox 1">
            <a:extLst>
              <a:ext uri="{FF2B5EF4-FFF2-40B4-BE49-F238E27FC236}">
                <a16:creationId xmlns:a16="http://schemas.microsoft.com/office/drawing/2014/main" id="{4814A5EB-2DC2-0C4A-9966-397B46ADAB83}"/>
              </a:ext>
            </a:extLst>
          </p:cNvPr>
          <p:cNvSpPr>
            <a:spLocks noChangeArrowheads="1"/>
          </p:cNvSpPr>
          <p:nvPr/>
        </p:nvSpPr>
        <p:spPr bwMode="auto">
          <a:xfrm>
            <a:off x="2340120" y="2010987"/>
            <a:ext cx="1200150" cy="396875"/>
          </a:xfrm>
          <a:prstGeom prst="rect">
            <a:avLst/>
          </a:prstGeom>
          <a:noFill/>
          <a:ln>
            <a:noFill/>
          </a:ln>
          <a:effectLst/>
          <a:extLst/>
        </p:spPr>
        <p:txBody>
          <a:bodyPr>
            <a:spAutoFit/>
          </a:bodyPr>
          <a:lstStyle/>
          <a:p>
            <a:pPr algn="r"/>
            <a:r>
              <a:rPr lang="zh-CN" altLang="en-US" sz="2000" dirty="0">
                <a:solidFill>
                  <a:srgbClr val="000000"/>
                </a:solidFill>
                <a:latin typeface="黑体" pitchFamily="49" charset="-122"/>
                <a:ea typeface="黑体" pitchFamily="49" charset="-122"/>
                <a:sym typeface="黑体" pitchFamily="49" charset="-122"/>
              </a:rPr>
              <a:t>通道</a:t>
            </a:r>
          </a:p>
        </p:txBody>
      </p:sp>
      <p:sp>
        <p:nvSpPr>
          <p:cNvPr id="40" name="TextBox 4">
            <a:extLst>
              <a:ext uri="{FF2B5EF4-FFF2-40B4-BE49-F238E27FC236}">
                <a16:creationId xmlns:a16="http://schemas.microsoft.com/office/drawing/2014/main" id="{D72FDA01-8CFC-9342-B2A1-C896B9A17D4E}"/>
              </a:ext>
            </a:extLst>
          </p:cNvPr>
          <p:cNvSpPr>
            <a:spLocks noChangeArrowheads="1"/>
          </p:cNvSpPr>
          <p:nvPr/>
        </p:nvSpPr>
        <p:spPr bwMode="auto">
          <a:xfrm>
            <a:off x="3248170" y="245664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位置</a:t>
            </a:r>
          </a:p>
        </p:txBody>
      </p:sp>
      <p:sp>
        <p:nvSpPr>
          <p:cNvPr id="41" name="TextBox 6">
            <a:extLst>
              <a:ext uri="{FF2B5EF4-FFF2-40B4-BE49-F238E27FC236}">
                <a16:creationId xmlns:a16="http://schemas.microsoft.com/office/drawing/2014/main" id="{7A236CEB-CE00-7642-B64C-C53CA9D4980E}"/>
              </a:ext>
            </a:extLst>
          </p:cNvPr>
          <p:cNvSpPr>
            <a:spLocks noChangeArrowheads="1"/>
          </p:cNvSpPr>
          <p:nvPr/>
        </p:nvSpPr>
        <p:spPr bwMode="auto">
          <a:xfrm>
            <a:off x="3248170" y="287574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尺寸</a:t>
            </a:r>
          </a:p>
        </p:txBody>
      </p:sp>
      <p:sp>
        <p:nvSpPr>
          <p:cNvPr id="42" name="TextBox 9">
            <a:extLst>
              <a:ext uri="{FF2B5EF4-FFF2-40B4-BE49-F238E27FC236}">
                <a16:creationId xmlns:a16="http://schemas.microsoft.com/office/drawing/2014/main" id="{72DC2654-2D57-F34C-B303-534BDC72494C}"/>
              </a:ext>
            </a:extLst>
          </p:cNvPr>
          <p:cNvSpPr>
            <a:spLocks noChangeArrowheads="1"/>
          </p:cNvSpPr>
          <p:nvPr/>
        </p:nvSpPr>
        <p:spPr bwMode="auto">
          <a:xfrm>
            <a:off x="3248170" y="33329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灰阶值</a:t>
            </a:r>
          </a:p>
        </p:txBody>
      </p:sp>
      <p:sp>
        <p:nvSpPr>
          <p:cNvPr id="43" name="TextBox 10">
            <a:extLst>
              <a:ext uri="{FF2B5EF4-FFF2-40B4-BE49-F238E27FC236}">
                <a16:creationId xmlns:a16="http://schemas.microsoft.com/office/drawing/2014/main" id="{E94C4A12-DC35-3F40-902C-12536CE11E47}"/>
              </a:ext>
            </a:extLst>
          </p:cNvPr>
          <p:cNvSpPr>
            <a:spLocks noChangeArrowheads="1"/>
          </p:cNvSpPr>
          <p:nvPr/>
        </p:nvSpPr>
        <p:spPr bwMode="auto">
          <a:xfrm>
            <a:off x="3248170" y="392349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纹理</a:t>
            </a:r>
          </a:p>
        </p:txBody>
      </p:sp>
      <p:sp>
        <p:nvSpPr>
          <p:cNvPr id="44" name="TextBox 11">
            <a:extLst>
              <a:ext uri="{FF2B5EF4-FFF2-40B4-BE49-F238E27FC236}">
                <a16:creationId xmlns:a16="http://schemas.microsoft.com/office/drawing/2014/main" id="{7E1802FC-0B2F-1843-84F2-042A400535FB}"/>
              </a:ext>
            </a:extLst>
          </p:cNvPr>
          <p:cNvSpPr>
            <a:spLocks noChangeArrowheads="1"/>
          </p:cNvSpPr>
          <p:nvPr/>
        </p:nvSpPr>
        <p:spPr bwMode="auto">
          <a:xfrm>
            <a:off x="3248170" y="43108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色彩</a:t>
            </a:r>
          </a:p>
        </p:txBody>
      </p:sp>
      <p:sp>
        <p:nvSpPr>
          <p:cNvPr id="45" name="TextBox 12">
            <a:extLst>
              <a:ext uri="{FF2B5EF4-FFF2-40B4-BE49-F238E27FC236}">
                <a16:creationId xmlns:a16="http://schemas.microsoft.com/office/drawing/2014/main" id="{B385D947-71D7-2E4E-A2C2-5AEE67508B06}"/>
              </a:ext>
            </a:extLst>
          </p:cNvPr>
          <p:cNvSpPr>
            <a:spLocks noChangeArrowheads="1"/>
          </p:cNvSpPr>
          <p:nvPr/>
        </p:nvSpPr>
        <p:spPr bwMode="auto">
          <a:xfrm>
            <a:off x="3248170" y="47299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方向</a:t>
            </a:r>
          </a:p>
        </p:txBody>
      </p:sp>
      <p:sp>
        <p:nvSpPr>
          <p:cNvPr id="46" name="TextBox 13">
            <a:extLst>
              <a:ext uri="{FF2B5EF4-FFF2-40B4-BE49-F238E27FC236}">
                <a16:creationId xmlns:a16="http://schemas.microsoft.com/office/drawing/2014/main" id="{92DC072A-75F4-3043-B5C4-E4F52FDB6D62}"/>
              </a:ext>
            </a:extLst>
          </p:cNvPr>
          <p:cNvSpPr>
            <a:spLocks noChangeArrowheads="1"/>
          </p:cNvSpPr>
          <p:nvPr/>
        </p:nvSpPr>
        <p:spPr bwMode="auto">
          <a:xfrm>
            <a:off x="3248170" y="51490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形状</a:t>
            </a:r>
          </a:p>
        </p:txBody>
      </p:sp>
      <p:sp>
        <p:nvSpPr>
          <p:cNvPr id="47" name="TextBox 14">
            <a:extLst>
              <a:ext uri="{FF2B5EF4-FFF2-40B4-BE49-F238E27FC236}">
                <a16:creationId xmlns:a16="http://schemas.microsoft.com/office/drawing/2014/main" id="{2BE096A3-45FE-204B-8D41-BE513FE12E88}"/>
              </a:ext>
            </a:extLst>
          </p:cNvPr>
          <p:cNvSpPr>
            <a:spLocks noChangeArrowheads="1"/>
          </p:cNvSpPr>
          <p:nvPr/>
        </p:nvSpPr>
        <p:spPr bwMode="auto">
          <a:xfrm>
            <a:off x="4086370" y="1688299"/>
            <a:ext cx="1397000" cy="400110"/>
          </a:xfrm>
          <a:prstGeom prst="rect">
            <a:avLst/>
          </a:prstGeom>
          <a:noFill/>
          <a:ln>
            <a:noFill/>
          </a:ln>
          <a:effectLst/>
          <a:extLst/>
        </p:spPr>
        <p:txBody>
          <a:bodyPr wrap="square">
            <a:spAutoFit/>
          </a:bodyPr>
          <a:lstStyle/>
          <a:p>
            <a:pPr algn="r"/>
            <a:r>
              <a:rPr lang="zh-CN" altLang="en-US" sz="2000" dirty="0">
                <a:solidFill>
                  <a:srgbClr val="000000"/>
                </a:solidFill>
                <a:latin typeface="黑体" pitchFamily="49" charset="-122"/>
                <a:ea typeface="黑体" pitchFamily="49" charset="-122"/>
                <a:sym typeface="黑体" pitchFamily="49" charset="-122"/>
              </a:rPr>
              <a:t>标记形式</a:t>
            </a:r>
          </a:p>
        </p:txBody>
      </p:sp>
      <p:sp>
        <p:nvSpPr>
          <p:cNvPr id="48" name="TextBox 15">
            <a:extLst>
              <a:ext uri="{FF2B5EF4-FFF2-40B4-BE49-F238E27FC236}">
                <a16:creationId xmlns:a16="http://schemas.microsoft.com/office/drawing/2014/main" id="{B760432C-03CD-8B47-AB57-5429E36F55BF}"/>
              </a:ext>
            </a:extLst>
          </p:cNvPr>
          <p:cNvSpPr>
            <a:spLocks noChangeArrowheads="1"/>
          </p:cNvSpPr>
          <p:nvPr/>
        </p:nvSpPr>
        <p:spPr bwMode="auto">
          <a:xfrm>
            <a:off x="5623070" y="1688299"/>
            <a:ext cx="733425"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点</a:t>
            </a:r>
          </a:p>
        </p:txBody>
      </p:sp>
      <p:sp>
        <p:nvSpPr>
          <p:cNvPr id="49" name="TextBox 16">
            <a:extLst>
              <a:ext uri="{FF2B5EF4-FFF2-40B4-BE49-F238E27FC236}">
                <a16:creationId xmlns:a16="http://schemas.microsoft.com/office/drawing/2014/main" id="{5300C61A-CCE7-FB4C-81F1-13AEFA0DC3AA}"/>
              </a:ext>
            </a:extLst>
          </p:cNvPr>
          <p:cNvSpPr>
            <a:spLocks noChangeArrowheads="1"/>
          </p:cNvSpPr>
          <p:nvPr/>
        </p:nvSpPr>
        <p:spPr bwMode="auto">
          <a:xfrm>
            <a:off x="6424758" y="1688299"/>
            <a:ext cx="665162"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线</a:t>
            </a:r>
          </a:p>
        </p:txBody>
      </p:sp>
      <p:sp>
        <p:nvSpPr>
          <p:cNvPr id="50" name="TextBox 17">
            <a:extLst>
              <a:ext uri="{FF2B5EF4-FFF2-40B4-BE49-F238E27FC236}">
                <a16:creationId xmlns:a16="http://schemas.microsoft.com/office/drawing/2014/main" id="{E59D2472-87C7-624F-A43F-F04A54ECA65F}"/>
              </a:ext>
            </a:extLst>
          </p:cNvPr>
          <p:cNvSpPr>
            <a:spLocks noChangeArrowheads="1"/>
          </p:cNvSpPr>
          <p:nvPr/>
        </p:nvSpPr>
        <p:spPr bwMode="auto">
          <a:xfrm>
            <a:off x="7229620" y="1688299"/>
            <a:ext cx="6651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面</a:t>
            </a:r>
          </a:p>
        </p:txBody>
      </p:sp>
      <p:pic>
        <p:nvPicPr>
          <p:cNvPr id="51" name="图片 4">
            <a:extLst>
              <a:ext uri="{FF2B5EF4-FFF2-40B4-BE49-F238E27FC236}">
                <a16:creationId xmlns:a16="http://schemas.microsoft.com/office/drawing/2014/main" id="{0CDFB0D6-371A-2E43-9EBA-59CBBD4B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326" t="7611"/>
          <a:stretch>
            <a:fillRect/>
          </a:stretch>
        </p:blipFill>
        <p:spPr bwMode="auto">
          <a:xfrm>
            <a:off x="4086370" y="2209424"/>
            <a:ext cx="5049838" cy="412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505C16E9-B580-0C4C-B1F1-F7F5D632C6B5}"/>
              </a:ext>
            </a:extLst>
          </p:cNvPr>
          <p:cNvSpPr txBox="1"/>
          <p:nvPr/>
        </p:nvSpPr>
        <p:spPr>
          <a:xfrm>
            <a:off x="4446733" y="6355638"/>
            <a:ext cx="3416320"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Jacques</a:t>
            </a:r>
            <a:r>
              <a:rPr lang="zh-CN" altLang="en-US" dirty="0">
                <a:latin typeface="SimHei" panose="02010609060101010101" pitchFamily="49" charset="-122"/>
                <a:ea typeface="SimHei" panose="02010609060101010101" pitchFamily="49" charset="-122"/>
              </a:rPr>
              <a:t> </a:t>
            </a:r>
            <a:r>
              <a:rPr lang="en-US" altLang="zh-CN" dirty="0" err="1">
                <a:latin typeface="SimHei" panose="02010609060101010101" pitchFamily="49" charset="-122"/>
                <a:ea typeface="SimHei" panose="02010609060101010101" pitchFamily="49" charset="-122"/>
              </a:rPr>
              <a:t>Bertin</a:t>
            </a:r>
            <a:r>
              <a:rPr lang="zh-CN" altLang="en-US" dirty="0">
                <a:latin typeface="SimHei" panose="02010609060101010101" pitchFamily="49" charset="-122"/>
                <a:ea typeface="SimHei" panose="02010609060101010101" pitchFamily="49" charset="-122"/>
              </a:rPr>
              <a:t>提出的视觉变量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2072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137424" y="12266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pic>
        <p:nvPicPr>
          <p:cNvPr id="18" name="图片 3">
            <a:extLst>
              <a:ext uri="{FF2B5EF4-FFF2-40B4-BE49-F238E27FC236}">
                <a16:creationId xmlns:a16="http://schemas.microsoft.com/office/drawing/2014/main" id="{A1DA45E7-C37C-E34A-BC9B-D7739A8D5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45" y="1688299"/>
            <a:ext cx="7083425" cy="457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AD97F4A3-4D41-924A-BAB1-993BDE8C2958}"/>
              </a:ext>
            </a:extLst>
          </p:cNvPr>
          <p:cNvSpPr txBox="1"/>
          <p:nvPr/>
        </p:nvSpPr>
        <p:spPr>
          <a:xfrm>
            <a:off x="4721809" y="6268237"/>
            <a:ext cx="2839239"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Mackinlay</a:t>
            </a:r>
            <a:r>
              <a:rPr lang="zh-CN" altLang="en-US" dirty="0">
                <a:latin typeface="SimHei" panose="02010609060101010101" pitchFamily="49" charset="-122"/>
                <a:ea typeface="SimHei" panose="02010609060101010101" pitchFamily="49" charset="-122"/>
              </a:rPr>
              <a:t>提出的视觉变量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2883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137424" y="12266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pic>
        <p:nvPicPr>
          <p:cNvPr id="6" name="图片 3">
            <a:extLst>
              <a:ext uri="{FF2B5EF4-FFF2-40B4-BE49-F238E27FC236}">
                <a16:creationId xmlns:a16="http://schemas.microsoft.com/office/drawing/2014/main" id="{10A10B4A-92BF-6D45-8C57-485C059F1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779" y="2105963"/>
            <a:ext cx="8032750" cy="38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E43B991D-81B9-5F43-8141-6D94DE69472D}"/>
              </a:ext>
            </a:extLst>
          </p:cNvPr>
          <p:cNvSpPr txBox="1"/>
          <p:nvPr/>
        </p:nvSpPr>
        <p:spPr>
          <a:xfrm>
            <a:off x="4505093" y="6133171"/>
            <a:ext cx="2608406"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Tableau</a:t>
            </a:r>
            <a:r>
              <a:rPr lang="zh-CN" altLang="en-US" dirty="0">
                <a:latin typeface="SimHei" panose="02010609060101010101" pitchFamily="49" charset="-122"/>
                <a:ea typeface="SimHei" panose="02010609060101010101" pitchFamily="49" charset="-122"/>
              </a:rPr>
              <a:t>使用的视觉变量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70857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5" name="内容占位符 2">
            <a:extLst>
              <a:ext uri="{FF2B5EF4-FFF2-40B4-BE49-F238E27FC236}">
                <a16:creationId xmlns:a16="http://schemas.microsoft.com/office/drawing/2014/main" id="{331D1C11-855B-5A4C-B655-B39340B82A5B}"/>
              </a:ext>
            </a:extLst>
          </p:cNvPr>
          <p:cNvSpPr>
            <a:spLocks noGrp="1" noChangeArrowheads="1"/>
          </p:cNvSpPr>
          <p:nvPr/>
        </p:nvSpPr>
        <p:spPr bwMode="auto">
          <a:xfrm>
            <a:off x="2265779" y="1586919"/>
            <a:ext cx="7753350" cy="426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0000"/>
              </a:lnSpc>
              <a:spcBef>
                <a:spcPct val="20000"/>
              </a:spcBef>
              <a:buFontTx/>
              <a:buNone/>
            </a:pPr>
            <a:r>
              <a:rPr lang="zh-CN" altLang="en-US" sz="2800" dirty="0">
                <a:latin typeface="黑体" pitchFamily="49" charset="-122"/>
                <a:ea typeface="黑体" pitchFamily="49" charset="-122"/>
                <a:sym typeface="Calibri" pitchFamily="34" charset="0"/>
              </a:rPr>
              <a:t>标记</a:t>
            </a:r>
            <a:r>
              <a:rPr lang="zh-CN" altLang="en-US" sz="2400" dirty="0">
                <a:latin typeface="黑体" pitchFamily="49" charset="-122"/>
                <a:ea typeface="黑体" pitchFamily="49" charset="-122"/>
                <a:sym typeface="Calibri" pitchFamily="34" charset="0"/>
              </a:rPr>
              <a:t>（图形元素：点、线、面）</a:t>
            </a:r>
          </a:p>
          <a:p>
            <a:pPr marL="204788" lvl="1" defTabSz="0">
              <a:lnSpc>
                <a:spcPct val="120000"/>
              </a:lnSpc>
              <a:spcBef>
                <a:spcPct val="20000"/>
              </a:spcBef>
              <a:buFontTx/>
              <a:buNone/>
            </a:pPr>
            <a:endParaRPr lang="en-US" sz="2400" dirty="0">
              <a:latin typeface="黑体" pitchFamily="49" charset="-122"/>
              <a:ea typeface="黑体" pitchFamily="49" charset="-122"/>
              <a:sym typeface="Calibri" pitchFamily="34" charset="0"/>
            </a:endParaRPr>
          </a:p>
          <a:p>
            <a:pPr marL="204788" lvl="1" defTabSz="0">
              <a:lnSpc>
                <a:spcPct val="120000"/>
              </a:lnSpc>
              <a:spcBef>
                <a:spcPct val="20000"/>
              </a:spcBef>
              <a:buFontTx/>
              <a:buNone/>
            </a:pPr>
            <a:endParaRPr lang="en-US" altLang="zh-CN" sz="2400" dirty="0">
              <a:latin typeface="黑体" pitchFamily="49" charset="-122"/>
              <a:ea typeface="黑体" pitchFamily="49" charset="-122"/>
              <a:sym typeface="Calibri" pitchFamily="34" charset="0"/>
            </a:endParaRPr>
          </a:p>
          <a:p>
            <a:pPr marL="204788" lvl="1" defTabSz="0">
              <a:lnSpc>
                <a:spcPct val="120000"/>
              </a:lnSpc>
              <a:spcBef>
                <a:spcPct val="20000"/>
              </a:spcBef>
              <a:buFontTx/>
              <a:buNone/>
            </a:pPr>
            <a:endParaRPr lang="zh-CN" altLang="en-US" sz="2400" dirty="0">
              <a:latin typeface="黑体" pitchFamily="49" charset="-122"/>
              <a:ea typeface="黑体" pitchFamily="49" charset="-122"/>
              <a:sym typeface="Calibri" pitchFamily="34" charset="0"/>
            </a:endParaRPr>
          </a:p>
          <a:p>
            <a:pPr defTabSz="0">
              <a:lnSpc>
                <a:spcPct val="120000"/>
              </a:lnSpc>
              <a:spcBef>
                <a:spcPct val="20000"/>
              </a:spcBef>
              <a:buFontTx/>
              <a:buNone/>
            </a:pPr>
            <a:r>
              <a:rPr lang="zh-CN" altLang="en-US" sz="2800" dirty="0">
                <a:latin typeface="黑体" pitchFamily="49" charset="-122"/>
                <a:ea typeface="黑体" pitchFamily="49" charset="-122"/>
                <a:sym typeface="Calibri" pitchFamily="34" charset="0"/>
              </a:rPr>
              <a:t>通道</a:t>
            </a:r>
            <a:r>
              <a:rPr lang="zh-CN" altLang="en-US" sz="2400" dirty="0">
                <a:latin typeface="黑体" pitchFamily="49" charset="-122"/>
                <a:ea typeface="黑体" pitchFamily="49" charset="-122"/>
                <a:sym typeface="Calibri" pitchFamily="34" charset="0"/>
              </a:rPr>
              <a:t>（位置、大小、形状、方向、色调、饱和度、亮度</a:t>
            </a:r>
            <a:r>
              <a:rPr lang="en-US" sz="2400" dirty="0">
                <a:latin typeface="黑体" pitchFamily="49" charset="-122"/>
                <a:ea typeface="黑体" pitchFamily="49" charset="-122"/>
                <a:sym typeface="Calibri" pitchFamily="34" charset="0"/>
              </a:rPr>
              <a:t>……</a:t>
            </a:r>
            <a:r>
              <a:rPr lang="zh-CN" altLang="en-US" sz="2400" dirty="0">
                <a:latin typeface="黑体" pitchFamily="49" charset="-122"/>
                <a:ea typeface="黑体" pitchFamily="49" charset="-122"/>
                <a:sym typeface="Calibri" pitchFamily="34" charset="0"/>
              </a:rPr>
              <a:t>）</a:t>
            </a:r>
          </a:p>
        </p:txBody>
      </p:sp>
      <p:sp>
        <p:nvSpPr>
          <p:cNvPr id="6" name="椭圆 5">
            <a:extLst>
              <a:ext uri="{FF2B5EF4-FFF2-40B4-BE49-F238E27FC236}">
                <a16:creationId xmlns:a16="http://schemas.microsoft.com/office/drawing/2014/main" id="{2C8CA135-D028-4346-82A5-81222F6A156C}"/>
              </a:ext>
            </a:extLst>
          </p:cNvPr>
          <p:cNvSpPr>
            <a:spLocks noChangeArrowheads="1"/>
          </p:cNvSpPr>
          <p:nvPr/>
        </p:nvSpPr>
        <p:spPr bwMode="auto">
          <a:xfrm>
            <a:off x="3916896" y="2688644"/>
            <a:ext cx="109537"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7" name="椭圆 6">
            <a:extLst>
              <a:ext uri="{FF2B5EF4-FFF2-40B4-BE49-F238E27FC236}">
                <a16:creationId xmlns:a16="http://schemas.microsoft.com/office/drawing/2014/main" id="{D47451C5-8267-CC4B-9A65-A19DF78F56C8}"/>
              </a:ext>
            </a:extLst>
          </p:cNvPr>
          <p:cNvSpPr>
            <a:spLocks noChangeArrowheads="1"/>
          </p:cNvSpPr>
          <p:nvPr/>
        </p:nvSpPr>
        <p:spPr bwMode="auto">
          <a:xfrm>
            <a:off x="4140733" y="2895019"/>
            <a:ext cx="106363"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8" name="椭圆 7">
            <a:extLst>
              <a:ext uri="{FF2B5EF4-FFF2-40B4-BE49-F238E27FC236}">
                <a16:creationId xmlns:a16="http://schemas.microsoft.com/office/drawing/2014/main" id="{0AD2AA99-EF52-D343-9E70-0A0CC294CB4F}"/>
              </a:ext>
            </a:extLst>
          </p:cNvPr>
          <p:cNvSpPr>
            <a:spLocks noChangeArrowheads="1"/>
          </p:cNvSpPr>
          <p:nvPr/>
        </p:nvSpPr>
        <p:spPr bwMode="auto">
          <a:xfrm>
            <a:off x="3897846" y="2917244"/>
            <a:ext cx="107950"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9" name="直接连接符 9">
            <a:extLst>
              <a:ext uri="{FF2B5EF4-FFF2-40B4-BE49-F238E27FC236}">
                <a16:creationId xmlns:a16="http://schemas.microsoft.com/office/drawing/2014/main" id="{6E84427A-2CE5-3943-8141-93F05F90B142}"/>
              </a:ext>
            </a:extLst>
          </p:cNvPr>
          <p:cNvSpPr>
            <a:spLocks noChangeShapeType="1"/>
          </p:cNvSpPr>
          <p:nvPr/>
        </p:nvSpPr>
        <p:spPr bwMode="auto">
          <a:xfrm flipV="1">
            <a:off x="5288496" y="2772782"/>
            <a:ext cx="269875" cy="260350"/>
          </a:xfrm>
          <a:prstGeom prst="line">
            <a:avLst/>
          </a:prstGeom>
          <a:noFill/>
          <a:ln w="1905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0" name="肘形连接符 11">
            <a:extLst>
              <a:ext uri="{FF2B5EF4-FFF2-40B4-BE49-F238E27FC236}">
                <a16:creationId xmlns:a16="http://schemas.microsoft.com/office/drawing/2014/main" id="{EAF76635-1E51-7A44-A0FC-B759CDB9E6B8}"/>
              </a:ext>
            </a:extLst>
          </p:cNvPr>
          <p:cNvCxnSpPr>
            <a:cxnSpLocks noChangeShapeType="1"/>
          </p:cNvCxnSpPr>
          <p:nvPr/>
        </p:nvCxnSpPr>
        <p:spPr bwMode="auto">
          <a:xfrm flipV="1">
            <a:off x="5591708" y="2696582"/>
            <a:ext cx="377825" cy="336550"/>
          </a:xfrm>
          <a:prstGeom prst="bentConnector3">
            <a:avLst>
              <a:gd name="adj1" fmla="val 50000"/>
            </a:avLst>
          </a:prstGeom>
          <a:noFill/>
          <a:ln w="19050" cap="flat" cmpd="sng">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任意多边形 12">
            <a:extLst>
              <a:ext uri="{FF2B5EF4-FFF2-40B4-BE49-F238E27FC236}">
                <a16:creationId xmlns:a16="http://schemas.microsoft.com/office/drawing/2014/main" id="{70695BD8-43D7-254E-A62B-697B23D58E28}"/>
              </a:ext>
            </a:extLst>
          </p:cNvPr>
          <p:cNvSpPr>
            <a:spLocks/>
          </p:cNvSpPr>
          <p:nvPr/>
        </p:nvSpPr>
        <p:spPr bwMode="auto">
          <a:xfrm>
            <a:off x="6088596" y="2582282"/>
            <a:ext cx="342900" cy="496887"/>
          </a:xfrm>
          <a:custGeom>
            <a:avLst/>
            <a:gdLst/>
            <a:ahLst/>
            <a:cxnLst/>
            <a:rect l="0" t="0" r="0" b="0"/>
            <a:pathLst/>
          </a:custGeom>
          <a:noFill/>
          <a:ln w="19050" cap="flat" cmpd="sng">
            <a:solidFill>
              <a:srgbClr val="395E8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2" name="矩形 13">
            <a:extLst>
              <a:ext uri="{FF2B5EF4-FFF2-40B4-BE49-F238E27FC236}">
                <a16:creationId xmlns:a16="http://schemas.microsoft.com/office/drawing/2014/main" id="{1904A402-875A-A24F-B865-5ED621CCD254}"/>
              </a:ext>
            </a:extLst>
          </p:cNvPr>
          <p:cNvSpPr>
            <a:spLocks noChangeArrowheads="1"/>
          </p:cNvSpPr>
          <p:nvPr/>
        </p:nvSpPr>
        <p:spPr bwMode="auto">
          <a:xfrm>
            <a:off x="7374471" y="2593394"/>
            <a:ext cx="863600" cy="539750"/>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13" name="矩形 14">
            <a:extLst>
              <a:ext uri="{FF2B5EF4-FFF2-40B4-BE49-F238E27FC236}">
                <a16:creationId xmlns:a16="http://schemas.microsoft.com/office/drawing/2014/main" id="{9BBECB0D-F23E-6247-A2C2-CEA2EB0E46F6}"/>
              </a:ext>
            </a:extLst>
          </p:cNvPr>
          <p:cNvSpPr>
            <a:spLocks noChangeArrowheads="1"/>
          </p:cNvSpPr>
          <p:nvPr/>
        </p:nvSpPr>
        <p:spPr bwMode="auto">
          <a:xfrm>
            <a:off x="7752296" y="2593394"/>
            <a:ext cx="485775" cy="539750"/>
          </a:xfrm>
          <a:prstGeom prst="rect">
            <a:avLst/>
          </a:prstGeom>
          <a:solidFill>
            <a:srgbClr val="E36C0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14" name="矩形 15">
            <a:extLst>
              <a:ext uri="{FF2B5EF4-FFF2-40B4-BE49-F238E27FC236}">
                <a16:creationId xmlns:a16="http://schemas.microsoft.com/office/drawing/2014/main" id="{C34D5571-0568-A340-BE5E-AA449F680F7E}"/>
              </a:ext>
            </a:extLst>
          </p:cNvPr>
          <p:cNvSpPr>
            <a:spLocks noChangeArrowheads="1"/>
          </p:cNvSpPr>
          <p:nvPr/>
        </p:nvSpPr>
        <p:spPr bwMode="auto">
          <a:xfrm>
            <a:off x="7968196" y="2593394"/>
            <a:ext cx="269875" cy="374650"/>
          </a:xfrm>
          <a:prstGeom prst="rect">
            <a:avLst/>
          </a:prstGeom>
          <a:solidFill>
            <a:srgbClr val="FDE9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15" name="Group 13">
            <a:extLst>
              <a:ext uri="{FF2B5EF4-FFF2-40B4-BE49-F238E27FC236}">
                <a16:creationId xmlns:a16="http://schemas.microsoft.com/office/drawing/2014/main" id="{AC6A37F3-A44F-5E46-B59D-D1A75F6BEB61}"/>
              </a:ext>
            </a:extLst>
          </p:cNvPr>
          <p:cNvGrpSpPr>
            <a:grpSpLocks/>
          </p:cNvGrpSpPr>
          <p:nvPr/>
        </p:nvGrpSpPr>
        <p:grpSpPr bwMode="auto">
          <a:xfrm>
            <a:off x="3454933" y="4879394"/>
            <a:ext cx="923925" cy="971550"/>
            <a:chOff x="0" y="0"/>
            <a:chExt cx="1232520" cy="1296144"/>
          </a:xfrm>
        </p:grpSpPr>
        <p:grpSp>
          <p:nvGrpSpPr>
            <p:cNvPr id="16" name="Group 14">
              <a:extLst>
                <a:ext uri="{FF2B5EF4-FFF2-40B4-BE49-F238E27FC236}">
                  <a16:creationId xmlns:a16="http://schemas.microsoft.com/office/drawing/2014/main" id="{E5D920EA-122F-504E-AE25-566AE09AB3EB}"/>
                </a:ext>
              </a:extLst>
            </p:cNvPr>
            <p:cNvGrpSpPr>
              <a:grpSpLocks/>
            </p:cNvGrpSpPr>
            <p:nvPr/>
          </p:nvGrpSpPr>
          <p:grpSpPr bwMode="auto">
            <a:xfrm>
              <a:off x="0" y="0"/>
              <a:ext cx="1232520" cy="144760"/>
              <a:chOff x="0" y="0"/>
              <a:chExt cx="1232520" cy="144760"/>
            </a:xfrm>
          </p:grpSpPr>
          <p:cxnSp>
            <p:nvCxnSpPr>
              <p:cNvPr id="22" name="直接箭头连接符 20">
                <a:extLst>
                  <a:ext uri="{FF2B5EF4-FFF2-40B4-BE49-F238E27FC236}">
                    <a16:creationId xmlns:a16="http://schemas.microsoft.com/office/drawing/2014/main" id="{6EFBAE6F-9139-704C-8146-4DD24133157B}"/>
                  </a:ext>
                </a:extLst>
              </p:cNvPr>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椭圆 21">
                <a:extLst>
                  <a:ext uri="{FF2B5EF4-FFF2-40B4-BE49-F238E27FC236}">
                    <a16:creationId xmlns:a16="http://schemas.microsoft.com/office/drawing/2014/main" id="{98B8157E-6D2D-3A41-A556-FFBBBB6ED134}"/>
                  </a:ext>
                </a:extLst>
              </p:cNvPr>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4" name="椭圆 22">
                <a:extLst>
                  <a:ext uri="{FF2B5EF4-FFF2-40B4-BE49-F238E27FC236}">
                    <a16:creationId xmlns:a16="http://schemas.microsoft.com/office/drawing/2014/main" id="{DFAE7B2C-1E42-9641-9A84-5AB2E6F88550}"/>
                  </a:ext>
                </a:extLst>
              </p:cNvPr>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5" name="椭圆 23">
                <a:extLst>
                  <a:ext uri="{FF2B5EF4-FFF2-40B4-BE49-F238E27FC236}">
                    <a16:creationId xmlns:a16="http://schemas.microsoft.com/office/drawing/2014/main" id="{4A6679AD-A7E3-3441-B1CC-0001ADF58D5F}"/>
                  </a:ext>
                </a:extLst>
              </p:cNvPr>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17" name="矩形 25">
              <a:extLst>
                <a:ext uri="{FF2B5EF4-FFF2-40B4-BE49-F238E27FC236}">
                  <a16:creationId xmlns:a16="http://schemas.microsoft.com/office/drawing/2014/main" id="{1B60B269-0230-784A-A062-6B66DE477941}"/>
                </a:ext>
              </a:extLst>
            </p:cNvPr>
            <p:cNvSpPr>
              <a:spLocks noChangeArrowheads="1"/>
            </p:cNvSpPr>
            <p:nvPr/>
          </p:nvSpPr>
          <p:spPr bwMode="auto">
            <a:xfrm>
              <a:off x="243243" y="432048"/>
              <a:ext cx="773253" cy="864096"/>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18" name="Group 20">
              <a:extLst>
                <a:ext uri="{FF2B5EF4-FFF2-40B4-BE49-F238E27FC236}">
                  <a16:creationId xmlns:a16="http://schemas.microsoft.com/office/drawing/2014/main" id="{B4A2DE31-531E-4A41-B4A4-400C13B6CAE4}"/>
                </a:ext>
              </a:extLst>
            </p:cNvPr>
            <p:cNvGrpSpPr>
              <a:grpSpLocks/>
            </p:cNvGrpSpPr>
            <p:nvPr/>
          </p:nvGrpSpPr>
          <p:grpSpPr bwMode="auto">
            <a:xfrm>
              <a:off x="365836" y="639688"/>
              <a:ext cx="467651" cy="448816"/>
              <a:chOff x="0" y="0"/>
              <a:chExt cx="467651" cy="448816"/>
            </a:xfrm>
          </p:grpSpPr>
          <p:sp>
            <p:nvSpPr>
              <p:cNvPr id="19" name="椭圆 26">
                <a:extLst>
                  <a:ext uri="{FF2B5EF4-FFF2-40B4-BE49-F238E27FC236}">
                    <a16:creationId xmlns:a16="http://schemas.microsoft.com/office/drawing/2014/main" id="{E01353EA-2D20-3646-A837-1215F73CC826}"/>
                  </a:ext>
                </a:extLst>
              </p:cNvPr>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0" name="椭圆 27">
                <a:extLst>
                  <a:ext uri="{FF2B5EF4-FFF2-40B4-BE49-F238E27FC236}">
                    <a16:creationId xmlns:a16="http://schemas.microsoft.com/office/drawing/2014/main" id="{47398306-0618-3D47-A1CF-870554D2AB7C}"/>
                  </a:ext>
                </a:extLst>
              </p:cNvPr>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1" name="椭圆 28">
                <a:extLst>
                  <a:ext uri="{FF2B5EF4-FFF2-40B4-BE49-F238E27FC236}">
                    <a16:creationId xmlns:a16="http://schemas.microsoft.com/office/drawing/2014/main" id="{C867399F-08C3-5C4E-AA29-BC973C306049}"/>
                  </a:ext>
                </a:extLst>
              </p:cNvPr>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grpSp>
      <p:grpSp>
        <p:nvGrpSpPr>
          <p:cNvPr id="26" name="Group 24">
            <a:extLst>
              <a:ext uri="{FF2B5EF4-FFF2-40B4-BE49-F238E27FC236}">
                <a16:creationId xmlns:a16="http://schemas.microsoft.com/office/drawing/2014/main" id="{DEC6EC11-0A14-8A41-BEE4-52145FC4E1CF}"/>
              </a:ext>
            </a:extLst>
          </p:cNvPr>
          <p:cNvGrpSpPr>
            <a:grpSpLocks/>
          </p:cNvGrpSpPr>
          <p:nvPr/>
        </p:nvGrpSpPr>
        <p:grpSpPr bwMode="auto">
          <a:xfrm>
            <a:off x="4782083" y="5196894"/>
            <a:ext cx="779463" cy="269875"/>
            <a:chOff x="0" y="0"/>
            <a:chExt cx="1037543" cy="360000"/>
          </a:xfrm>
        </p:grpSpPr>
        <p:sp>
          <p:nvSpPr>
            <p:cNvPr id="27" name="椭圆 30">
              <a:extLst>
                <a:ext uri="{FF2B5EF4-FFF2-40B4-BE49-F238E27FC236}">
                  <a16:creationId xmlns:a16="http://schemas.microsoft.com/office/drawing/2014/main" id="{396A5495-6E0E-E449-AB85-97AD35F77A9E}"/>
                </a:ext>
              </a:extLst>
            </p:cNvPr>
            <p:cNvSpPr>
              <a:spLocks noChangeArrowheads="1"/>
            </p:cNvSpPr>
            <p:nvPr/>
          </p:nvSpPr>
          <p:spPr bwMode="auto">
            <a:xfrm>
              <a:off x="0" y="10799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8" name="椭圆 31">
              <a:extLst>
                <a:ext uri="{FF2B5EF4-FFF2-40B4-BE49-F238E27FC236}">
                  <a16:creationId xmlns:a16="http://schemas.microsoft.com/office/drawing/2014/main" id="{8E2F7296-D51D-8B45-81A5-A8F95389F4D8}"/>
                </a:ext>
              </a:extLst>
            </p:cNvPr>
            <p:cNvSpPr>
              <a:spLocks noChangeArrowheads="1"/>
            </p:cNvSpPr>
            <p:nvPr/>
          </p:nvSpPr>
          <p:spPr bwMode="auto">
            <a:xfrm>
              <a:off x="677543" y="0"/>
              <a:ext cx="360000" cy="360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9" name="椭圆 32">
              <a:extLst>
                <a:ext uri="{FF2B5EF4-FFF2-40B4-BE49-F238E27FC236}">
                  <a16:creationId xmlns:a16="http://schemas.microsoft.com/office/drawing/2014/main" id="{8314F0BE-2805-ED4C-94A5-A9EFE5E39843}"/>
                </a:ext>
              </a:extLst>
            </p:cNvPr>
            <p:cNvSpPr>
              <a:spLocks noChangeArrowheads="1"/>
            </p:cNvSpPr>
            <p:nvPr/>
          </p:nvSpPr>
          <p:spPr bwMode="auto">
            <a:xfrm>
              <a:off x="299521" y="72000"/>
              <a:ext cx="216000" cy="216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30" name="等腰三角形 33">
            <a:extLst>
              <a:ext uri="{FF2B5EF4-FFF2-40B4-BE49-F238E27FC236}">
                <a16:creationId xmlns:a16="http://schemas.microsoft.com/office/drawing/2014/main" id="{47A01B3D-44C7-5542-947D-0B715E268384}"/>
              </a:ext>
            </a:extLst>
          </p:cNvPr>
          <p:cNvSpPr>
            <a:spLocks noChangeArrowheads="1"/>
          </p:cNvSpPr>
          <p:nvPr/>
        </p:nvSpPr>
        <p:spPr bwMode="auto">
          <a:xfrm>
            <a:off x="6107645" y="4879394"/>
            <a:ext cx="768399" cy="650191"/>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1" name="任意多边形 34">
            <a:extLst>
              <a:ext uri="{FF2B5EF4-FFF2-40B4-BE49-F238E27FC236}">
                <a16:creationId xmlns:a16="http://schemas.microsoft.com/office/drawing/2014/main" id="{5D6D6ACD-CC54-9A4F-8930-0DC792CE6A39}"/>
              </a:ext>
            </a:extLst>
          </p:cNvPr>
          <p:cNvSpPr>
            <a:spLocks/>
          </p:cNvSpPr>
          <p:nvPr/>
        </p:nvSpPr>
        <p:spPr bwMode="auto">
          <a:xfrm>
            <a:off x="6685151" y="4990519"/>
            <a:ext cx="651220" cy="771251"/>
          </a:xfrm>
          <a:custGeom>
            <a:avLst/>
            <a:gdLst/>
            <a:ahLst/>
            <a:cxnLst/>
            <a:rect l="0" t="0" r="0" b="0"/>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nvGrpSpPr>
          <p:cNvPr id="32" name="Group 31">
            <a:extLst>
              <a:ext uri="{FF2B5EF4-FFF2-40B4-BE49-F238E27FC236}">
                <a16:creationId xmlns:a16="http://schemas.microsoft.com/office/drawing/2014/main" id="{CEE87438-7457-0643-8514-318EBC9CD656}"/>
              </a:ext>
            </a:extLst>
          </p:cNvPr>
          <p:cNvGrpSpPr>
            <a:grpSpLocks/>
          </p:cNvGrpSpPr>
          <p:nvPr/>
        </p:nvGrpSpPr>
        <p:grpSpPr bwMode="auto">
          <a:xfrm>
            <a:off x="7336371" y="4689391"/>
            <a:ext cx="1395412" cy="1072654"/>
            <a:chOff x="0" y="0"/>
            <a:chExt cx="1250758" cy="830909"/>
          </a:xfrm>
        </p:grpSpPr>
        <p:sp>
          <p:nvSpPr>
            <p:cNvPr id="33" name="矩形 37">
              <a:extLst>
                <a:ext uri="{FF2B5EF4-FFF2-40B4-BE49-F238E27FC236}">
                  <a16:creationId xmlns:a16="http://schemas.microsoft.com/office/drawing/2014/main" id="{3EE78C4B-9CB8-084F-8606-45AC967E6CBD}"/>
                </a:ext>
              </a:extLst>
            </p:cNvPr>
            <p:cNvSpPr>
              <a:spLocks noChangeArrowheads="1"/>
            </p:cNvSpPr>
            <p:nvPr/>
          </p:nvSpPr>
          <p:spPr bwMode="auto">
            <a:xfrm>
              <a:off x="0" y="4483"/>
              <a:ext cx="72008" cy="777347"/>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4" name="矩形 38">
              <a:extLst>
                <a:ext uri="{FF2B5EF4-FFF2-40B4-BE49-F238E27FC236}">
                  <a16:creationId xmlns:a16="http://schemas.microsoft.com/office/drawing/2014/main" id="{C6F950D1-0BBD-9F48-838F-9711F4B13625}"/>
                </a:ext>
              </a:extLst>
            </p:cNvPr>
            <p:cNvSpPr>
              <a:spLocks noChangeArrowheads="1"/>
            </p:cNvSpPr>
            <p:nvPr/>
          </p:nvSpPr>
          <p:spPr bwMode="auto">
            <a:xfrm rot="822385">
              <a:off x="251333" y="0"/>
              <a:ext cx="72008" cy="777347"/>
            </a:xfrm>
            <a:prstGeom prst="rect">
              <a:avLst/>
            </a:prstGeom>
            <a:solidFill>
              <a:srgbClr val="D99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5" name="矩形 39">
              <a:extLst>
                <a:ext uri="{FF2B5EF4-FFF2-40B4-BE49-F238E27FC236}">
                  <a16:creationId xmlns:a16="http://schemas.microsoft.com/office/drawing/2014/main" id="{EA70E2E7-D934-2D45-9187-06F0D06FA857}"/>
                </a:ext>
              </a:extLst>
            </p:cNvPr>
            <p:cNvSpPr>
              <a:spLocks noChangeArrowheads="1"/>
            </p:cNvSpPr>
            <p:nvPr/>
          </p:nvSpPr>
          <p:spPr bwMode="auto">
            <a:xfrm rot="2089997">
              <a:off x="535734" y="53562"/>
              <a:ext cx="72008" cy="777347"/>
            </a:xfrm>
            <a:prstGeom prst="rect">
              <a:avLst/>
            </a:prstGeom>
            <a:solidFill>
              <a:srgbClr val="C2D5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6" name="矩形 40">
              <a:extLst>
                <a:ext uri="{FF2B5EF4-FFF2-40B4-BE49-F238E27FC236}">
                  <a16:creationId xmlns:a16="http://schemas.microsoft.com/office/drawing/2014/main" id="{2931D436-E511-8246-B70F-BF4DCE84316A}"/>
                </a:ext>
              </a:extLst>
            </p:cNvPr>
            <p:cNvSpPr>
              <a:spLocks noChangeArrowheads="1"/>
            </p:cNvSpPr>
            <p:nvPr/>
          </p:nvSpPr>
          <p:spPr bwMode="auto">
            <a:xfrm rot="3673901">
              <a:off x="826079" y="174537"/>
              <a:ext cx="72008" cy="777347"/>
            </a:xfrm>
            <a:prstGeom prst="rect">
              <a:avLst/>
            </a:prstGeom>
            <a:solidFill>
              <a:srgbClr val="B2A0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37" name="TextBox 36">
            <a:extLst>
              <a:ext uri="{FF2B5EF4-FFF2-40B4-BE49-F238E27FC236}">
                <a16:creationId xmlns:a16="http://schemas.microsoft.com/office/drawing/2014/main" id="{460F6E3D-3091-C349-94EF-E05A3A49A55C}"/>
              </a:ext>
            </a:extLst>
          </p:cNvPr>
          <p:cNvSpPr txBox="1"/>
          <p:nvPr/>
        </p:nvSpPr>
        <p:spPr>
          <a:xfrm>
            <a:off x="4539662" y="3371348"/>
            <a:ext cx="3054041" cy="369332"/>
          </a:xfrm>
          <a:prstGeom prst="rect">
            <a:avLst/>
          </a:prstGeom>
          <a:noFill/>
        </p:spPr>
        <p:txBody>
          <a:bodyPr wrap="none" rtlCol="0">
            <a:spAutoFit/>
          </a:bodyPr>
          <a:lstStyle/>
          <a:p>
            <a:r>
              <a:rPr lang="zh-CN" altLang="en-US" dirty="0"/>
              <a:t>（</a:t>
            </a:r>
            <a:r>
              <a:rPr lang="en-US" altLang="zh-CN" dirty="0"/>
              <a:t>a</a:t>
            </a:r>
            <a:r>
              <a:rPr lang="zh-CN" altLang="en-US" dirty="0"/>
              <a:t>）点；（</a:t>
            </a:r>
            <a:r>
              <a:rPr lang="en-US" altLang="zh-CN" dirty="0"/>
              <a:t>b</a:t>
            </a:r>
            <a:r>
              <a:rPr lang="zh-CN" altLang="en-US" dirty="0"/>
              <a:t>）线；（</a:t>
            </a:r>
            <a:r>
              <a:rPr lang="en-US" altLang="zh-CN" dirty="0"/>
              <a:t>c</a:t>
            </a:r>
            <a:r>
              <a:rPr lang="zh-CN" altLang="en-US" dirty="0"/>
              <a:t>）面</a:t>
            </a:r>
            <a:endParaRPr lang="en-US" dirty="0"/>
          </a:p>
        </p:txBody>
      </p:sp>
      <p:sp>
        <p:nvSpPr>
          <p:cNvPr id="38" name="TextBox 37">
            <a:extLst>
              <a:ext uri="{FF2B5EF4-FFF2-40B4-BE49-F238E27FC236}">
                <a16:creationId xmlns:a16="http://schemas.microsoft.com/office/drawing/2014/main" id="{0587510D-BDD7-F142-8323-D223401F02DC}"/>
              </a:ext>
            </a:extLst>
          </p:cNvPr>
          <p:cNvSpPr txBox="1"/>
          <p:nvPr/>
        </p:nvSpPr>
        <p:spPr>
          <a:xfrm>
            <a:off x="3548514" y="6018744"/>
            <a:ext cx="5033750" cy="369332"/>
          </a:xfrm>
          <a:prstGeom prst="rect">
            <a:avLst/>
          </a:prstGeom>
          <a:noFill/>
        </p:spPr>
        <p:txBody>
          <a:bodyPr wrap="none" rtlCol="0">
            <a:spAutoFit/>
          </a:bodyPr>
          <a:lstStyle/>
          <a:p>
            <a:r>
              <a:rPr lang="zh-CN" altLang="en-US" dirty="0"/>
              <a:t>（</a:t>
            </a:r>
            <a:r>
              <a:rPr lang="en-US" altLang="zh-CN" dirty="0"/>
              <a:t>d</a:t>
            </a:r>
            <a:r>
              <a:rPr lang="zh-CN" altLang="en-US" dirty="0"/>
              <a:t>）位置；（</a:t>
            </a:r>
            <a:r>
              <a:rPr lang="en-US" altLang="zh-CN" dirty="0"/>
              <a:t>e</a:t>
            </a:r>
            <a:r>
              <a:rPr lang="zh-CN" altLang="en-US" dirty="0"/>
              <a:t>）大小；（</a:t>
            </a:r>
            <a:r>
              <a:rPr lang="en-US" altLang="zh-CN" dirty="0"/>
              <a:t>f</a:t>
            </a:r>
            <a:r>
              <a:rPr lang="zh-CN" altLang="en-US" dirty="0"/>
              <a:t>）形状；（</a:t>
            </a:r>
            <a:r>
              <a:rPr lang="en-US" altLang="zh-CN" dirty="0"/>
              <a:t>g</a:t>
            </a:r>
            <a:r>
              <a:rPr lang="zh-CN" altLang="en-US" dirty="0"/>
              <a:t>）颜色</a:t>
            </a:r>
            <a:endParaRPr lang="en-US" dirty="0"/>
          </a:p>
        </p:txBody>
      </p:sp>
      <p:sp>
        <p:nvSpPr>
          <p:cNvPr id="39" name="TextBox 38">
            <a:extLst>
              <a:ext uri="{FF2B5EF4-FFF2-40B4-BE49-F238E27FC236}">
                <a16:creationId xmlns:a16="http://schemas.microsoft.com/office/drawing/2014/main" id="{3E0F36E4-D440-E348-8B8F-74EC2D4BE675}"/>
              </a:ext>
            </a:extLst>
          </p:cNvPr>
          <p:cNvSpPr txBox="1"/>
          <p:nvPr/>
        </p:nvSpPr>
        <p:spPr>
          <a:xfrm>
            <a:off x="892097" y="1015383"/>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标记和视觉通道</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820503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标记和视觉通道</a:t>
            </a:r>
            <a:endParaRPr lang="en-US" sz="2400" dirty="0">
              <a:latin typeface="SimHei" panose="02010609060101010101" pitchFamily="49" charset="-122"/>
              <a:ea typeface="SimHei" panose="02010609060101010101" pitchFamily="49" charset="-122"/>
            </a:endParaRPr>
          </a:p>
        </p:txBody>
      </p:sp>
      <p:grpSp>
        <p:nvGrpSpPr>
          <p:cNvPr id="88" name="Group 4">
            <a:extLst>
              <a:ext uri="{FF2B5EF4-FFF2-40B4-BE49-F238E27FC236}">
                <a16:creationId xmlns:a16="http://schemas.microsoft.com/office/drawing/2014/main" id="{6DFE82B7-D801-5F45-96FD-3BE31E1C9C96}"/>
              </a:ext>
            </a:extLst>
          </p:cNvPr>
          <p:cNvGrpSpPr>
            <a:grpSpLocks/>
          </p:cNvGrpSpPr>
          <p:nvPr/>
        </p:nvGrpSpPr>
        <p:grpSpPr bwMode="auto">
          <a:xfrm>
            <a:off x="2886502" y="4112299"/>
            <a:ext cx="2826242" cy="2308564"/>
            <a:chOff x="0" y="0"/>
            <a:chExt cx="2835983" cy="2182849"/>
          </a:xfrm>
        </p:grpSpPr>
        <p:grpSp>
          <p:nvGrpSpPr>
            <p:cNvPr id="89" name="Group 5">
              <a:extLst>
                <a:ext uri="{FF2B5EF4-FFF2-40B4-BE49-F238E27FC236}">
                  <a16:creationId xmlns:a16="http://schemas.microsoft.com/office/drawing/2014/main" id="{2AFD4EEB-1C17-E640-9B83-5C8BA17D7269}"/>
                </a:ext>
              </a:extLst>
            </p:cNvPr>
            <p:cNvGrpSpPr>
              <a:grpSpLocks/>
            </p:cNvGrpSpPr>
            <p:nvPr/>
          </p:nvGrpSpPr>
          <p:grpSpPr bwMode="auto">
            <a:xfrm>
              <a:off x="181908" y="731987"/>
              <a:ext cx="433368" cy="439612"/>
              <a:chOff x="0" y="0"/>
              <a:chExt cx="419955" cy="425868"/>
            </a:xfrm>
          </p:grpSpPr>
          <p:sp>
            <p:nvSpPr>
              <p:cNvPr id="109" name="椭圆 100">
                <a:extLst>
                  <a:ext uri="{FF2B5EF4-FFF2-40B4-BE49-F238E27FC236}">
                    <a16:creationId xmlns:a16="http://schemas.microsoft.com/office/drawing/2014/main" id="{31A3BBD2-E816-1F48-BD86-3B9207496BF1}"/>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0" name="椭圆 101">
                <a:extLst>
                  <a:ext uri="{FF2B5EF4-FFF2-40B4-BE49-F238E27FC236}">
                    <a16:creationId xmlns:a16="http://schemas.microsoft.com/office/drawing/2014/main" id="{AD20FE87-2194-3648-A1CC-19A98F453C4F}"/>
                  </a:ext>
                </a:extLst>
              </p:cNvPr>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1" name="椭圆 102">
                <a:extLst>
                  <a:ext uri="{FF2B5EF4-FFF2-40B4-BE49-F238E27FC236}">
                    <a16:creationId xmlns:a16="http://schemas.microsoft.com/office/drawing/2014/main" id="{B89B3E69-9134-B84A-92AE-85644219D23D}"/>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0" name="矩形 81">
              <a:extLst>
                <a:ext uri="{FF2B5EF4-FFF2-40B4-BE49-F238E27FC236}">
                  <a16:creationId xmlns:a16="http://schemas.microsoft.com/office/drawing/2014/main" id="{2F7A7ABC-3884-9E43-8878-FEF5AFFCDB79}"/>
                </a:ext>
              </a:extLst>
            </p:cNvPr>
            <p:cNvSpPr>
              <a:spLocks noChangeArrowheads="1"/>
            </p:cNvSpPr>
            <p:nvPr/>
          </p:nvSpPr>
          <p:spPr bwMode="auto">
            <a:xfrm>
              <a:off x="154796" y="668557"/>
              <a:ext cx="228905" cy="596452"/>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91" name="Group 10">
              <a:extLst>
                <a:ext uri="{FF2B5EF4-FFF2-40B4-BE49-F238E27FC236}">
                  <a16:creationId xmlns:a16="http://schemas.microsoft.com/office/drawing/2014/main" id="{B5398F82-EFAF-E24B-B47B-CF6D02A9A461}"/>
                </a:ext>
              </a:extLst>
            </p:cNvPr>
            <p:cNvGrpSpPr>
              <a:grpSpLocks/>
            </p:cNvGrpSpPr>
            <p:nvPr/>
          </p:nvGrpSpPr>
          <p:grpSpPr bwMode="auto">
            <a:xfrm>
              <a:off x="1443811" y="745286"/>
              <a:ext cx="433368" cy="439612"/>
              <a:chOff x="0" y="0"/>
              <a:chExt cx="419955" cy="425868"/>
            </a:xfrm>
          </p:grpSpPr>
          <p:sp>
            <p:nvSpPr>
              <p:cNvPr id="106" name="椭圆 97">
                <a:extLst>
                  <a:ext uri="{FF2B5EF4-FFF2-40B4-BE49-F238E27FC236}">
                    <a16:creationId xmlns:a16="http://schemas.microsoft.com/office/drawing/2014/main" id="{95525DA7-464D-DE4D-9859-54238DE9FC43}"/>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7" name="椭圆 98">
                <a:extLst>
                  <a:ext uri="{FF2B5EF4-FFF2-40B4-BE49-F238E27FC236}">
                    <a16:creationId xmlns:a16="http://schemas.microsoft.com/office/drawing/2014/main" id="{07614707-609B-844E-AE40-6A2BF3926A61}"/>
                  </a:ext>
                </a:extLst>
              </p:cNvPr>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8" name="椭圆 99">
                <a:extLst>
                  <a:ext uri="{FF2B5EF4-FFF2-40B4-BE49-F238E27FC236}">
                    <a16:creationId xmlns:a16="http://schemas.microsoft.com/office/drawing/2014/main" id="{6DEAACDB-A64B-B746-8860-02CC6A6755A1}"/>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2" name="直接连接符 83">
              <a:extLst>
                <a:ext uri="{FF2B5EF4-FFF2-40B4-BE49-F238E27FC236}">
                  <a16:creationId xmlns:a16="http://schemas.microsoft.com/office/drawing/2014/main" id="{69A62331-4D5C-AA4C-9278-9C1C79651577}"/>
                </a:ext>
              </a:extLst>
            </p:cNvPr>
            <p:cNvSpPr>
              <a:spLocks noChangeShapeType="1"/>
            </p:cNvSpPr>
            <p:nvPr/>
          </p:nvSpPr>
          <p:spPr bwMode="auto">
            <a:xfrm>
              <a:off x="1570662" y="872179"/>
              <a:ext cx="179666" cy="185828"/>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3" name="Group 15">
              <a:extLst>
                <a:ext uri="{FF2B5EF4-FFF2-40B4-BE49-F238E27FC236}">
                  <a16:creationId xmlns:a16="http://schemas.microsoft.com/office/drawing/2014/main" id="{680ED27A-D34D-C745-84E5-747914DDBE9C}"/>
                </a:ext>
              </a:extLst>
            </p:cNvPr>
            <p:cNvGrpSpPr>
              <a:grpSpLocks/>
            </p:cNvGrpSpPr>
            <p:nvPr/>
          </p:nvGrpSpPr>
          <p:grpSpPr bwMode="auto">
            <a:xfrm>
              <a:off x="154796" y="1576001"/>
              <a:ext cx="433368" cy="439612"/>
              <a:chOff x="0" y="0"/>
              <a:chExt cx="419955" cy="425868"/>
            </a:xfrm>
          </p:grpSpPr>
          <p:sp>
            <p:nvSpPr>
              <p:cNvPr id="103" name="椭圆 94">
                <a:extLst>
                  <a:ext uri="{FF2B5EF4-FFF2-40B4-BE49-F238E27FC236}">
                    <a16:creationId xmlns:a16="http://schemas.microsoft.com/office/drawing/2014/main" id="{400FB4AC-9933-7A4B-9BC8-F6845B6AC16D}"/>
                  </a:ext>
                </a:extLst>
              </p:cNvPr>
              <p:cNvSpPr>
                <a:spLocks noChangeArrowheads="1"/>
              </p:cNvSpPr>
              <p:nvPr/>
            </p:nvSpPr>
            <p:spPr bwMode="auto">
              <a:xfrm>
                <a:off x="0" y="0"/>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4" name="椭圆 95">
                <a:extLst>
                  <a:ext uri="{FF2B5EF4-FFF2-40B4-BE49-F238E27FC236}">
                    <a16:creationId xmlns:a16="http://schemas.microsoft.com/office/drawing/2014/main" id="{5A77EA4C-BECA-C447-B9AB-55FCA04BE951}"/>
                  </a:ext>
                </a:extLst>
              </p:cNvPr>
              <p:cNvSpPr>
                <a:spLocks noChangeArrowheads="1"/>
              </p:cNvSpPr>
              <p:nvPr/>
            </p:nvSpPr>
            <p:spPr bwMode="auto">
              <a:xfrm>
                <a:off x="275939" y="281852"/>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5" name="椭圆 96">
                <a:extLst>
                  <a:ext uri="{FF2B5EF4-FFF2-40B4-BE49-F238E27FC236}">
                    <a16:creationId xmlns:a16="http://schemas.microsoft.com/office/drawing/2014/main" id="{EB4DAB4B-AF63-8C49-9035-5CE94034BF52}"/>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grpSp>
          <p:nvGrpSpPr>
            <p:cNvPr id="94" name="Group 19">
              <a:extLst>
                <a:ext uri="{FF2B5EF4-FFF2-40B4-BE49-F238E27FC236}">
                  <a16:creationId xmlns:a16="http://schemas.microsoft.com/office/drawing/2014/main" id="{ECEA119B-FE8F-1D47-A8E4-79EFB1F3183F}"/>
                </a:ext>
              </a:extLst>
            </p:cNvPr>
            <p:cNvGrpSpPr>
              <a:grpSpLocks/>
            </p:cNvGrpSpPr>
            <p:nvPr/>
          </p:nvGrpSpPr>
          <p:grpSpPr bwMode="auto">
            <a:xfrm>
              <a:off x="1443811" y="1562336"/>
              <a:ext cx="320346" cy="439612"/>
              <a:chOff x="0" y="0"/>
              <a:chExt cx="310431" cy="425868"/>
            </a:xfrm>
          </p:grpSpPr>
          <p:sp>
            <p:nvSpPr>
              <p:cNvPr id="100" name="椭圆 91">
                <a:extLst>
                  <a:ext uri="{FF2B5EF4-FFF2-40B4-BE49-F238E27FC236}">
                    <a16:creationId xmlns:a16="http://schemas.microsoft.com/office/drawing/2014/main" id="{FAB0EADE-A6B6-0B47-981D-4C18991D1B52}"/>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1" name="椭圆 92">
                <a:extLst>
                  <a:ext uri="{FF2B5EF4-FFF2-40B4-BE49-F238E27FC236}">
                    <a16:creationId xmlns:a16="http://schemas.microsoft.com/office/drawing/2014/main" id="{DC6D60E0-8822-4741-A83D-FFA169314EB0}"/>
                  </a:ext>
                </a:extLst>
              </p:cNvPr>
              <p:cNvSpPr>
                <a:spLocks noChangeArrowheads="1"/>
              </p:cNvSpPr>
              <p:nvPr/>
            </p:nvSpPr>
            <p:spPr bwMode="auto">
              <a:xfrm>
                <a:off x="166415"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2" name="椭圆 93">
                <a:extLst>
                  <a:ext uri="{FF2B5EF4-FFF2-40B4-BE49-F238E27FC236}">
                    <a16:creationId xmlns:a16="http://schemas.microsoft.com/office/drawing/2014/main" id="{CFACD1D1-43AC-924D-9EDD-6A6AEC8A4C0D}"/>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5" name="TextBox 71">
              <a:extLst>
                <a:ext uri="{FF2B5EF4-FFF2-40B4-BE49-F238E27FC236}">
                  <a16:creationId xmlns:a16="http://schemas.microsoft.com/office/drawing/2014/main" id="{DAD01155-F7AA-254F-AEB7-022F4B9B8C73}"/>
                </a:ext>
              </a:extLst>
            </p:cNvPr>
            <p:cNvSpPr>
              <a:spLocks noChangeArrowheads="1"/>
            </p:cNvSpPr>
            <p:nvPr/>
          </p:nvSpPr>
          <p:spPr bwMode="auto">
            <a:xfrm>
              <a:off x="763824" y="821584"/>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包含</a:t>
              </a:r>
            </a:p>
          </p:txBody>
        </p:sp>
        <p:sp>
          <p:nvSpPr>
            <p:cNvPr id="96" name="TextBox 72">
              <a:extLst>
                <a:ext uri="{FF2B5EF4-FFF2-40B4-BE49-F238E27FC236}">
                  <a16:creationId xmlns:a16="http://schemas.microsoft.com/office/drawing/2014/main" id="{334CCDBE-48D3-D842-B3BF-A3C55A293227}"/>
                </a:ext>
              </a:extLst>
            </p:cNvPr>
            <p:cNvSpPr>
              <a:spLocks noChangeArrowheads="1"/>
            </p:cNvSpPr>
            <p:nvPr/>
          </p:nvSpPr>
          <p:spPr bwMode="auto">
            <a:xfrm>
              <a:off x="763824" y="1723729"/>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相似</a:t>
              </a:r>
            </a:p>
          </p:txBody>
        </p:sp>
        <p:sp>
          <p:nvSpPr>
            <p:cNvPr id="97" name="TextBox 73">
              <a:extLst>
                <a:ext uri="{FF2B5EF4-FFF2-40B4-BE49-F238E27FC236}">
                  <a16:creationId xmlns:a16="http://schemas.microsoft.com/office/drawing/2014/main" id="{A45BF713-FBFC-4B4A-808A-5D32FA2B45C1}"/>
                </a:ext>
              </a:extLst>
            </p:cNvPr>
            <p:cNvSpPr>
              <a:spLocks noChangeArrowheads="1"/>
            </p:cNvSpPr>
            <p:nvPr/>
          </p:nvSpPr>
          <p:spPr bwMode="auto">
            <a:xfrm>
              <a:off x="2024232" y="1715511"/>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接近</a:t>
              </a:r>
            </a:p>
          </p:txBody>
        </p:sp>
        <p:sp>
          <p:nvSpPr>
            <p:cNvPr id="98" name="TextBox 74">
              <a:extLst>
                <a:ext uri="{FF2B5EF4-FFF2-40B4-BE49-F238E27FC236}">
                  <a16:creationId xmlns:a16="http://schemas.microsoft.com/office/drawing/2014/main" id="{FBB9AA64-9A5A-9A4D-8B1C-BBD09065EB2E}"/>
                </a:ext>
              </a:extLst>
            </p:cNvPr>
            <p:cNvSpPr>
              <a:spLocks noChangeArrowheads="1"/>
            </p:cNvSpPr>
            <p:nvPr/>
          </p:nvSpPr>
          <p:spPr bwMode="auto">
            <a:xfrm>
              <a:off x="2024232" y="818668"/>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连接</a:t>
              </a:r>
            </a:p>
          </p:txBody>
        </p:sp>
        <p:sp>
          <p:nvSpPr>
            <p:cNvPr id="99" name="TextBox 2">
              <a:extLst>
                <a:ext uri="{FF2B5EF4-FFF2-40B4-BE49-F238E27FC236}">
                  <a16:creationId xmlns:a16="http://schemas.microsoft.com/office/drawing/2014/main" id="{A6BE26EA-1DE6-8346-ACA8-E34E2B691ADC}"/>
                </a:ext>
              </a:extLst>
            </p:cNvPr>
            <p:cNvSpPr>
              <a:spLocks noChangeArrowheads="1"/>
            </p:cNvSpPr>
            <p:nvPr/>
          </p:nvSpPr>
          <p:spPr bwMode="auto">
            <a:xfrm>
              <a:off x="0" y="0"/>
              <a:ext cx="1076452" cy="776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solidFill>
                    <a:srgbClr val="FF0000"/>
                  </a:solidFill>
                  <a:latin typeface="宋体" pitchFamily="2" charset="-122"/>
                  <a:ea typeface="黑体" pitchFamily="49" charset="-122"/>
                  <a:sym typeface="宋体" pitchFamily="2" charset="-122"/>
                </a:rPr>
                <a:t>分组的</a:t>
              </a:r>
            </a:p>
            <a:p>
              <a:r>
                <a:rPr lang="zh-CN" altLang="en-US" b="1">
                  <a:solidFill>
                    <a:srgbClr val="000000"/>
                  </a:solidFill>
                  <a:ea typeface="黑体" pitchFamily="49" charset="-122"/>
                  <a:sym typeface="Times New Roman" pitchFamily="18" charset="0"/>
                </a:rPr>
                <a:t>关系</a:t>
              </a:r>
            </a:p>
          </p:txBody>
        </p:sp>
      </p:grpSp>
      <p:grpSp>
        <p:nvGrpSpPr>
          <p:cNvPr id="112" name="Group 28">
            <a:extLst>
              <a:ext uri="{FF2B5EF4-FFF2-40B4-BE49-F238E27FC236}">
                <a16:creationId xmlns:a16="http://schemas.microsoft.com/office/drawing/2014/main" id="{6CA71D53-9258-2F4B-9E35-6FFCB624B4BC}"/>
              </a:ext>
            </a:extLst>
          </p:cNvPr>
          <p:cNvGrpSpPr>
            <a:grpSpLocks/>
          </p:cNvGrpSpPr>
          <p:nvPr/>
        </p:nvGrpSpPr>
        <p:grpSpPr bwMode="auto">
          <a:xfrm>
            <a:off x="2923014" y="1477048"/>
            <a:ext cx="2756286" cy="2854225"/>
            <a:chOff x="0" y="0"/>
            <a:chExt cx="2819696" cy="2593500"/>
          </a:xfrm>
        </p:grpSpPr>
        <p:sp>
          <p:nvSpPr>
            <p:cNvPr id="113" name="矩形 104">
              <a:extLst>
                <a:ext uri="{FF2B5EF4-FFF2-40B4-BE49-F238E27FC236}">
                  <a16:creationId xmlns:a16="http://schemas.microsoft.com/office/drawing/2014/main" id="{CBEC9F6F-4983-2F42-A045-56F1D8A2B4B6}"/>
                </a:ext>
              </a:extLst>
            </p:cNvPr>
            <p:cNvSpPr>
              <a:spLocks noChangeArrowheads="1"/>
            </p:cNvSpPr>
            <p:nvPr/>
          </p:nvSpPr>
          <p:spPr bwMode="auto">
            <a:xfrm>
              <a:off x="122839" y="676645"/>
              <a:ext cx="797950" cy="661328"/>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114" name="Group 30">
              <a:extLst>
                <a:ext uri="{FF2B5EF4-FFF2-40B4-BE49-F238E27FC236}">
                  <a16:creationId xmlns:a16="http://schemas.microsoft.com/office/drawing/2014/main" id="{DEC65E51-DA48-C44C-B83D-9FEC87B300AD}"/>
                </a:ext>
              </a:extLst>
            </p:cNvPr>
            <p:cNvGrpSpPr>
              <a:grpSpLocks/>
            </p:cNvGrpSpPr>
            <p:nvPr/>
          </p:nvGrpSpPr>
          <p:grpSpPr bwMode="auto">
            <a:xfrm>
              <a:off x="249348" y="743318"/>
              <a:ext cx="482588" cy="463300"/>
              <a:chOff x="0" y="0"/>
              <a:chExt cx="467651" cy="448816"/>
            </a:xfrm>
          </p:grpSpPr>
          <p:sp>
            <p:nvSpPr>
              <p:cNvPr id="132" name="椭圆 124">
                <a:extLst>
                  <a:ext uri="{FF2B5EF4-FFF2-40B4-BE49-F238E27FC236}">
                    <a16:creationId xmlns:a16="http://schemas.microsoft.com/office/drawing/2014/main" id="{73655C1B-A40D-B244-A74D-2060C1166B9C}"/>
                  </a:ext>
                </a:extLst>
              </p:cNvPr>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33" name="椭圆 125">
                <a:extLst>
                  <a:ext uri="{FF2B5EF4-FFF2-40B4-BE49-F238E27FC236}">
                    <a16:creationId xmlns:a16="http://schemas.microsoft.com/office/drawing/2014/main" id="{F98FC649-B7BD-5E4A-A7C6-5F01CDA888FB}"/>
                  </a:ext>
                </a:extLst>
              </p:cNvPr>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34" name="椭圆 126">
                <a:extLst>
                  <a:ext uri="{FF2B5EF4-FFF2-40B4-BE49-F238E27FC236}">
                    <a16:creationId xmlns:a16="http://schemas.microsoft.com/office/drawing/2014/main" id="{28EF87B1-4FFA-2242-BEAA-AAF0CF770F21}"/>
                  </a:ext>
                </a:extLst>
              </p:cNvPr>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115" name="矩形 106">
              <a:extLst>
                <a:ext uri="{FF2B5EF4-FFF2-40B4-BE49-F238E27FC236}">
                  <a16:creationId xmlns:a16="http://schemas.microsoft.com/office/drawing/2014/main" id="{39075035-1A1B-B44C-8D08-D40ECB9C7FF9}"/>
                </a:ext>
              </a:extLst>
            </p:cNvPr>
            <p:cNvSpPr>
              <a:spLocks noChangeArrowheads="1"/>
            </p:cNvSpPr>
            <p:nvPr/>
          </p:nvSpPr>
          <p:spPr bwMode="auto">
            <a:xfrm>
              <a:off x="122839" y="1486637"/>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6" name="矩形 107">
              <a:extLst>
                <a:ext uri="{FF2B5EF4-FFF2-40B4-BE49-F238E27FC236}">
                  <a16:creationId xmlns:a16="http://schemas.microsoft.com/office/drawing/2014/main" id="{3D032200-7BED-1D42-A076-6BF265989572}"/>
                </a:ext>
              </a:extLst>
            </p:cNvPr>
            <p:cNvSpPr>
              <a:spLocks noChangeArrowheads="1"/>
            </p:cNvSpPr>
            <p:nvPr/>
          </p:nvSpPr>
          <p:spPr bwMode="auto">
            <a:xfrm>
              <a:off x="433689" y="1486637"/>
              <a:ext cx="209131" cy="217186"/>
            </a:xfrm>
            <a:prstGeom prst="rect">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7" name="矩形 108">
              <a:extLst>
                <a:ext uri="{FF2B5EF4-FFF2-40B4-BE49-F238E27FC236}">
                  <a16:creationId xmlns:a16="http://schemas.microsoft.com/office/drawing/2014/main" id="{9D2B01EE-B867-1143-BEF2-8712DD59864D}"/>
                </a:ext>
              </a:extLst>
            </p:cNvPr>
            <p:cNvSpPr>
              <a:spLocks noChangeArrowheads="1"/>
            </p:cNvSpPr>
            <p:nvPr/>
          </p:nvSpPr>
          <p:spPr bwMode="auto">
            <a:xfrm>
              <a:off x="739573" y="1486637"/>
              <a:ext cx="209131" cy="217186"/>
            </a:xfrm>
            <a:prstGeom prst="rect">
              <a:avLst/>
            </a:prstGeom>
            <a:solidFill>
              <a:srgbClr val="00B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8" name="矩形 109">
              <a:extLst>
                <a:ext uri="{FF2B5EF4-FFF2-40B4-BE49-F238E27FC236}">
                  <a16:creationId xmlns:a16="http://schemas.microsoft.com/office/drawing/2014/main" id="{CD2D1931-6B6A-6246-86D3-254864391439}"/>
                </a:ext>
              </a:extLst>
            </p:cNvPr>
            <p:cNvSpPr>
              <a:spLocks noChangeArrowheads="1"/>
            </p:cNvSpPr>
            <p:nvPr/>
          </p:nvSpPr>
          <p:spPr bwMode="auto">
            <a:xfrm>
              <a:off x="1045456" y="1486637"/>
              <a:ext cx="209131" cy="217186"/>
            </a:xfrm>
            <a:prstGeom prst="rect">
              <a:avLst/>
            </a:prstGeom>
            <a:solidFill>
              <a:srgbClr val="C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9" name="矩形 110">
              <a:extLst>
                <a:ext uri="{FF2B5EF4-FFF2-40B4-BE49-F238E27FC236}">
                  <a16:creationId xmlns:a16="http://schemas.microsoft.com/office/drawing/2014/main" id="{8757E40B-17AA-3D49-8C37-E605099891B0}"/>
                </a:ext>
              </a:extLst>
            </p:cNvPr>
            <p:cNvSpPr>
              <a:spLocks noChangeArrowheads="1"/>
            </p:cNvSpPr>
            <p:nvPr/>
          </p:nvSpPr>
          <p:spPr bwMode="auto">
            <a:xfrm>
              <a:off x="1351339" y="1486637"/>
              <a:ext cx="209131" cy="217186"/>
            </a:xfrm>
            <a:prstGeom prst="rect">
              <a:avLst/>
            </a:prstGeom>
            <a:solidFill>
              <a:srgbClr val="7030A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0" name="矩形 111">
              <a:extLst>
                <a:ext uri="{FF2B5EF4-FFF2-40B4-BE49-F238E27FC236}">
                  <a16:creationId xmlns:a16="http://schemas.microsoft.com/office/drawing/2014/main" id="{7A1A72DA-A00B-4044-97FF-942670B6DDF4}"/>
                </a:ext>
              </a:extLst>
            </p:cNvPr>
            <p:cNvSpPr>
              <a:spLocks noChangeArrowheads="1"/>
            </p:cNvSpPr>
            <p:nvPr/>
          </p:nvSpPr>
          <p:spPr bwMode="auto">
            <a:xfrm>
              <a:off x="132122" y="17868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1" name="等腰三角形 112">
              <a:extLst>
                <a:ext uri="{FF2B5EF4-FFF2-40B4-BE49-F238E27FC236}">
                  <a16:creationId xmlns:a16="http://schemas.microsoft.com/office/drawing/2014/main" id="{BEA98590-A91D-9142-BC95-73B3CEEB5EDF}"/>
                </a:ext>
              </a:extLst>
            </p:cNvPr>
            <p:cNvSpPr>
              <a:spLocks noChangeArrowheads="1"/>
            </p:cNvSpPr>
            <p:nvPr/>
          </p:nvSpPr>
          <p:spPr bwMode="auto">
            <a:xfrm>
              <a:off x="433689" y="1786862"/>
              <a:ext cx="223938" cy="217186"/>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2" name="十字形 114">
              <a:extLst>
                <a:ext uri="{FF2B5EF4-FFF2-40B4-BE49-F238E27FC236}">
                  <a16:creationId xmlns:a16="http://schemas.microsoft.com/office/drawing/2014/main" id="{17CFCCAF-4926-6D4F-8633-E5755A1FE698}"/>
                </a:ext>
              </a:extLst>
            </p:cNvPr>
            <p:cNvSpPr>
              <a:spLocks noChangeArrowheads="1"/>
            </p:cNvSpPr>
            <p:nvPr/>
          </p:nvSpPr>
          <p:spPr bwMode="auto">
            <a:xfrm>
              <a:off x="1045456" y="1786862"/>
              <a:ext cx="209131" cy="217186"/>
            </a:xfrm>
            <a:prstGeom prst="plus">
              <a:avLst>
                <a:gd name="adj" fmla="val 25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3" name="同心圆 115">
              <a:extLst>
                <a:ext uri="{FF2B5EF4-FFF2-40B4-BE49-F238E27FC236}">
                  <a16:creationId xmlns:a16="http://schemas.microsoft.com/office/drawing/2014/main" id="{F1B7645D-34E3-8446-880F-F8896872D6C5}"/>
                </a:ext>
              </a:extLst>
            </p:cNvPr>
            <p:cNvSpPr>
              <a:spLocks noChangeArrowheads="1"/>
            </p:cNvSpPr>
            <p:nvPr/>
          </p:nvSpPr>
          <p:spPr bwMode="auto">
            <a:xfrm>
              <a:off x="1337546" y="1786862"/>
              <a:ext cx="222899" cy="222971"/>
            </a:xfrm>
            <a:custGeom>
              <a:avLst/>
              <a:gdLst>
                <a:gd name="T0" fmla="*/ 111450 w 21600"/>
                <a:gd name="T1" fmla="*/ 0 h 21600"/>
                <a:gd name="T2" fmla="*/ 32640 w 21600"/>
                <a:gd name="T3" fmla="*/ 32651 h 21600"/>
                <a:gd name="T4" fmla="*/ 0 w 21600"/>
                <a:gd name="T5" fmla="*/ 111486 h 21600"/>
                <a:gd name="T6" fmla="*/ 32640 w 21600"/>
                <a:gd name="T7" fmla="*/ 190320 h 21600"/>
                <a:gd name="T8" fmla="*/ 111450 w 21600"/>
                <a:gd name="T9" fmla="*/ 222971 h 21600"/>
                <a:gd name="T10" fmla="*/ 190259 w 21600"/>
                <a:gd name="T11" fmla="*/ 190320 h 21600"/>
                <a:gd name="T12" fmla="*/ 222899 w 21600"/>
                <a:gd name="T13" fmla="*/ 111486 h 21600"/>
                <a:gd name="T14" fmla="*/ 190259 w 21600"/>
                <a:gd name="T15" fmla="*/ 3265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sz="1000">
                  <a:solidFill>
                    <a:srgbClr val="FFFFFF"/>
                  </a:solidFill>
                  <a:sym typeface="Times New Roman" pitchFamily="18" charset="0"/>
                </a:rPr>
                <a:t> </a:t>
              </a:r>
              <a:endParaRPr lang="zh-CN" altLang="en-US" sz="1300">
                <a:solidFill>
                  <a:srgbClr val="000000"/>
                </a:solidFill>
              </a:endParaRPr>
            </a:p>
          </p:txBody>
        </p:sp>
        <p:sp>
          <p:nvSpPr>
            <p:cNvPr id="124" name="矩形 116">
              <a:extLst>
                <a:ext uri="{FF2B5EF4-FFF2-40B4-BE49-F238E27FC236}">
                  <a16:creationId xmlns:a16="http://schemas.microsoft.com/office/drawing/2014/main" id="{343E10A1-4096-D546-A5BA-3C4BE9C51106}"/>
                </a:ext>
              </a:extLst>
            </p:cNvPr>
            <p:cNvSpPr>
              <a:spLocks noChangeArrowheads="1"/>
            </p:cNvSpPr>
            <p:nvPr/>
          </p:nvSpPr>
          <p:spPr bwMode="auto">
            <a:xfrm>
              <a:off x="122839" y="2161366"/>
              <a:ext cx="209131" cy="217186"/>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5" name="矩形 117">
              <a:extLst>
                <a:ext uri="{FF2B5EF4-FFF2-40B4-BE49-F238E27FC236}">
                  <a16:creationId xmlns:a16="http://schemas.microsoft.com/office/drawing/2014/main" id="{708B0042-14C0-A047-8A6F-FF87F732EAF0}"/>
                </a:ext>
              </a:extLst>
            </p:cNvPr>
            <p:cNvSpPr>
              <a:spLocks noChangeArrowheads="1"/>
            </p:cNvSpPr>
            <p:nvPr/>
          </p:nvSpPr>
          <p:spPr bwMode="auto">
            <a:xfrm>
              <a:off x="433689" y="2161366"/>
              <a:ext cx="209131" cy="217186"/>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6" name="矩形 118">
              <a:extLst>
                <a:ext uri="{FF2B5EF4-FFF2-40B4-BE49-F238E27FC236}">
                  <a16:creationId xmlns:a16="http://schemas.microsoft.com/office/drawing/2014/main" id="{3C2F0AB4-37E8-324C-8BB2-717BA1BC5CFD}"/>
                </a:ext>
              </a:extLst>
            </p:cNvPr>
            <p:cNvSpPr>
              <a:spLocks noChangeArrowheads="1"/>
            </p:cNvSpPr>
            <p:nvPr/>
          </p:nvSpPr>
          <p:spPr bwMode="auto">
            <a:xfrm>
              <a:off x="739573" y="2161366"/>
              <a:ext cx="209131" cy="217186"/>
            </a:xfrm>
            <a:prstGeom prst="rect">
              <a:avLst/>
            </a:pr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7" name="TextBox 67">
              <a:extLst>
                <a:ext uri="{FF2B5EF4-FFF2-40B4-BE49-F238E27FC236}">
                  <a16:creationId xmlns:a16="http://schemas.microsoft.com/office/drawing/2014/main" id="{93506DBE-7DA0-A547-A135-189810CA50E1}"/>
                </a:ext>
              </a:extLst>
            </p:cNvPr>
            <p:cNvSpPr>
              <a:spLocks noChangeArrowheads="1"/>
            </p:cNvSpPr>
            <p:nvPr/>
          </p:nvSpPr>
          <p:spPr bwMode="auto">
            <a:xfrm>
              <a:off x="1992275" y="750522"/>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位置</a:t>
              </a:r>
            </a:p>
          </p:txBody>
        </p:sp>
        <p:sp>
          <p:nvSpPr>
            <p:cNvPr id="128" name="TextBox 68">
              <a:extLst>
                <a:ext uri="{FF2B5EF4-FFF2-40B4-BE49-F238E27FC236}">
                  <a16:creationId xmlns:a16="http://schemas.microsoft.com/office/drawing/2014/main" id="{8C45F8BA-262C-8840-BE4C-51B7FEF6B4E3}"/>
                </a:ext>
              </a:extLst>
            </p:cNvPr>
            <p:cNvSpPr>
              <a:spLocks noChangeArrowheads="1"/>
            </p:cNvSpPr>
            <p:nvPr/>
          </p:nvSpPr>
          <p:spPr bwMode="auto">
            <a:xfrm>
              <a:off x="1992277" y="1452038"/>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色调</a:t>
              </a:r>
            </a:p>
          </p:txBody>
        </p:sp>
        <p:sp>
          <p:nvSpPr>
            <p:cNvPr id="129" name="TextBox 69">
              <a:extLst>
                <a:ext uri="{FF2B5EF4-FFF2-40B4-BE49-F238E27FC236}">
                  <a16:creationId xmlns:a16="http://schemas.microsoft.com/office/drawing/2014/main" id="{307D3D8F-43C6-0849-AC4C-987666E92027}"/>
                </a:ext>
              </a:extLst>
            </p:cNvPr>
            <p:cNvSpPr>
              <a:spLocks noChangeArrowheads="1"/>
            </p:cNvSpPr>
            <p:nvPr/>
          </p:nvSpPr>
          <p:spPr bwMode="auto">
            <a:xfrm>
              <a:off x="1992277" y="2128249"/>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a:t>
              </a:r>
            </a:p>
          </p:txBody>
        </p:sp>
        <p:sp>
          <p:nvSpPr>
            <p:cNvPr id="130" name="TextBox 70">
              <a:extLst>
                <a:ext uri="{FF2B5EF4-FFF2-40B4-BE49-F238E27FC236}">
                  <a16:creationId xmlns:a16="http://schemas.microsoft.com/office/drawing/2014/main" id="{5AB2D6A3-4C4C-2F4E-9BD5-9890AF931B1E}"/>
                </a:ext>
              </a:extLst>
            </p:cNvPr>
            <p:cNvSpPr>
              <a:spLocks noChangeArrowheads="1"/>
            </p:cNvSpPr>
            <p:nvPr/>
          </p:nvSpPr>
          <p:spPr bwMode="auto">
            <a:xfrm>
              <a:off x="1992277" y="1752215"/>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形状</a:t>
              </a:r>
            </a:p>
          </p:txBody>
        </p:sp>
        <p:sp>
          <p:nvSpPr>
            <p:cNvPr id="131" name="TextBox 1">
              <a:extLst>
                <a:ext uri="{FF2B5EF4-FFF2-40B4-BE49-F238E27FC236}">
                  <a16:creationId xmlns:a16="http://schemas.microsoft.com/office/drawing/2014/main" id="{8CA7D479-68A2-954B-A229-B57D632C9536}"/>
                </a:ext>
              </a:extLst>
            </p:cNvPr>
            <p:cNvSpPr>
              <a:spLocks noChangeArrowheads="1"/>
            </p:cNvSpPr>
            <p:nvPr/>
          </p:nvSpPr>
          <p:spPr bwMode="auto">
            <a:xfrm>
              <a:off x="0" y="0"/>
              <a:ext cx="2021579" cy="787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5000"/>
                </a:spcAft>
              </a:pPr>
              <a:r>
                <a:rPr lang="zh-CN" altLang="en-US" b="1">
                  <a:solidFill>
                    <a:srgbClr val="FF0000"/>
                  </a:solidFill>
                  <a:latin typeface="黑体" pitchFamily="49" charset="-122"/>
                  <a:ea typeface="黑体" pitchFamily="49" charset="-122"/>
                  <a:sym typeface="Times New Roman" pitchFamily="18" charset="0"/>
                </a:rPr>
                <a:t>分类的</a:t>
              </a:r>
            </a:p>
            <a:p>
              <a:pPr>
                <a:spcAft>
                  <a:spcPct val="25000"/>
                </a:spcAft>
              </a:pPr>
              <a:r>
                <a:rPr lang="zh-CN" altLang="en-US" b="1">
                  <a:solidFill>
                    <a:srgbClr val="000000"/>
                  </a:solidFill>
                  <a:latin typeface="黑体" pitchFamily="49" charset="-122"/>
                  <a:ea typeface="黑体" pitchFamily="49" charset="-122"/>
                  <a:sym typeface="Times New Roman" pitchFamily="18" charset="0"/>
                </a:rPr>
                <a:t>是什么</a:t>
              </a:r>
              <a:r>
                <a:rPr lang="en-US" b="1">
                  <a:solidFill>
                    <a:srgbClr val="000000"/>
                  </a:solidFill>
                  <a:latin typeface="黑体" pitchFamily="49" charset="-122"/>
                  <a:ea typeface="黑体" pitchFamily="49" charset="-122"/>
                  <a:sym typeface="Times New Roman" pitchFamily="18" charset="0"/>
                </a:rPr>
                <a:t>/</a:t>
              </a:r>
              <a:r>
                <a:rPr lang="zh-CN" altLang="en-US" b="1">
                  <a:solidFill>
                    <a:srgbClr val="000000"/>
                  </a:solidFill>
                  <a:latin typeface="黑体" pitchFamily="49" charset="-122"/>
                  <a:ea typeface="黑体" pitchFamily="49" charset="-122"/>
                  <a:sym typeface="Times New Roman" pitchFamily="18" charset="0"/>
                </a:rPr>
                <a:t>在哪里</a:t>
              </a:r>
            </a:p>
          </p:txBody>
        </p:sp>
      </p:grpSp>
      <p:grpSp>
        <p:nvGrpSpPr>
          <p:cNvPr id="135" name="Group 51">
            <a:extLst>
              <a:ext uri="{FF2B5EF4-FFF2-40B4-BE49-F238E27FC236}">
                <a16:creationId xmlns:a16="http://schemas.microsoft.com/office/drawing/2014/main" id="{729F93ED-0D48-C741-86E4-4A36E6BE1CCB}"/>
              </a:ext>
            </a:extLst>
          </p:cNvPr>
          <p:cNvGrpSpPr>
            <a:grpSpLocks/>
          </p:cNvGrpSpPr>
          <p:nvPr/>
        </p:nvGrpSpPr>
        <p:grpSpPr bwMode="auto">
          <a:xfrm>
            <a:off x="6218664" y="1627862"/>
            <a:ext cx="3599261" cy="4891707"/>
            <a:chOff x="0" y="0"/>
            <a:chExt cx="3602651" cy="4753808"/>
          </a:xfrm>
        </p:grpSpPr>
        <p:grpSp>
          <p:nvGrpSpPr>
            <p:cNvPr id="136" name="Group 52">
              <a:extLst>
                <a:ext uri="{FF2B5EF4-FFF2-40B4-BE49-F238E27FC236}">
                  <a16:creationId xmlns:a16="http://schemas.microsoft.com/office/drawing/2014/main" id="{FEDAACD3-740D-4742-A9B7-5A57FF94C366}"/>
                </a:ext>
              </a:extLst>
            </p:cNvPr>
            <p:cNvGrpSpPr>
              <a:grpSpLocks/>
            </p:cNvGrpSpPr>
            <p:nvPr/>
          </p:nvGrpSpPr>
          <p:grpSpPr bwMode="auto">
            <a:xfrm>
              <a:off x="148912" y="877123"/>
              <a:ext cx="1271886" cy="149432"/>
              <a:chOff x="0" y="0"/>
              <a:chExt cx="1232520" cy="144760"/>
            </a:xfrm>
          </p:grpSpPr>
          <p:cxnSp>
            <p:nvCxnSpPr>
              <p:cNvPr id="163" name="直接箭头连接符 155">
                <a:extLst>
                  <a:ext uri="{FF2B5EF4-FFF2-40B4-BE49-F238E27FC236}">
                    <a16:creationId xmlns:a16="http://schemas.microsoft.com/office/drawing/2014/main" id="{4DCFFDEB-BD60-4D4B-9431-E88B8661D21D}"/>
                  </a:ext>
                </a:extLst>
              </p:cNvPr>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4" name="椭圆 156">
                <a:extLst>
                  <a:ext uri="{FF2B5EF4-FFF2-40B4-BE49-F238E27FC236}">
                    <a16:creationId xmlns:a16="http://schemas.microsoft.com/office/drawing/2014/main" id="{ADE489B5-CA09-2A45-87DC-63FC8D68AAAB}"/>
                  </a:ext>
                </a:extLst>
              </p:cNvPr>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65" name="椭圆 157">
                <a:extLst>
                  <a:ext uri="{FF2B5EF4-FFF2-40B4-BE49-F238E27FC236}">
                    <a16:creationId xmlns:a16="http://schemas.microsoft.com/office/drawing/2014/main" id="{065BFF42-8406-BC43-A79F-A28A2488EE86}"/>
                  </a:ext>
                </a:extLst>
              </p:cNvPr>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66" name="椭圆 158">
                <a:extLst>
                  <a:ext uri="{FF2B5EF4-FFF2-40B4-BE49-F238E27FC236}">
                    <a16:creationId xmlns:a16="http://schemas.microsoft.com/office/drawing/2014/main" id="{381F7EDA-DF9F-A849-85F4-5D4B0C6CC0ED}"/>
                  </a:ext>
                </a:extLst>
              </p:cNvPr>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137" name="直接连接符 129">
              <a:extLst>
                <a:ext uri="{FF2B5EF4-FFF2-40B4-BE49-F238E27FC236}">
                  <a16:creationId xmlns:a16="http://schemas.microsoft.com/office/drawing/2014/main" id="{4B01EB40-E131-B543-9C88-9AE4179A4174}"/>
                </a:ext>
              </a:extLst>
            </p:cNvPr>
            <p:cNvSpPr>
              <a:spLocks noChangeShapeType="1"/>
            </p:cNvSpPr>
            <p:nvPr/>
          </p:nvSpPr>
          <p:spPr bwMode="auto">
            <a:xfrm>
              <a:off x="148912" y="1486637"/>
              <a:ext cx="251012"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直接连接符 130">
              <a:extLst>
                <a:ext uri="{FF2B5EF4-FFF2-40B4-BE49-F238E27FC236}">
                  <a16:creationId xmlns:a16="http://schemas.microsoft.com/office/drawing/2014/main" id="{C38AB8A6-3E22-A846-9A67-08E114FB171E}"/>
                </a:ext>
              </a:extLst>
            </p:cNvPr>
            <p:cNvSpPr>
              <a:spLocks noChangeShapeType="1"/>
            </p:cNvSpPr>
            <p:nvPr/>
          </p:nvSpPr>
          <p:spPr bwMode="auto">
            <a:xfrm>
              <a:off x="659349" y="1486637"/>
              <a:ext cx="612834"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 name="直接连接符 131">
              <a:extLst>
                <a:ext uri="{FF2B5EF4-FFF2-40B4-BE49-F238E27FC236}">
                  <a16:creationId xmlns:a16="http://schemas.microsoft.com/office/drawing/2014/main" id="{75A1CFDB-9282-4348-810B-9E8F62381C42}"/>
                </a:ext>
              </a:extLst>
            </p:cNvPr>
            <p:cNvSpPr>
              <a:spLocks noChangeShapeType="1"/>
            </p:cNvSpPr>
            <p:nvPr/>
          </p:nvSpPr>
          <p:spPr bwMode="auto">
            <a:xfrm>
              <a:off x="1560762" y="1486637"/>
              <a:ext cx="371539"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 name="矩形 132">
              <a:extLst>
                <a:ext uri="{FF2B5EF4-FFF2-40B4-BE49-F238E27FC236}">
                  <a16:creationId xmlns:a16="http://schemas.microsoft.com/office/drawing/2014/main" id="{14152230-3238-9B44-B392-EBC3079C98AE}"/>
                </a:ext>
              </a:extLst>
            </p:cNvPr>
            <p:cNvSpPr>
              <a:spLocks noChangeArrowheads="1"/>
            </p:cNvSpPr>
            <p:nvPr/>
          </p:nvSpPr>
          <p:spPr bwMode="auto">
            <a:xfrm>
              <a:off x="148524" y="1723702"/>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1" name="矩形 133">
              <a:extLst>
                <a:ext uri="{FF2B5EF4-FFF2-40B4-BE49-F238E27FC236}">
                  <a16:creationId xmlns:a16="http://schemas.microsoft.com/office/drawing/2014/main" id="{9A347DF4-240C-784F-8437-E7FAF9D82CCB}"/>
                </a:ext>
              </a:extLst>
            </p:cNvPr>
            <p:cNvSpPr>
              <a:spLocks noChangeArrowheads="1"/>
            </p:cNvSpPr>
            <p:nvPr/>
          </p:nvSpPr>
          <p:spPr bwMode="auto">
            <a:xfrm rot="822385">
              <a:off x="407885" y="171907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2" name="矩形 134">
              <a:extLst>
                <a:ext uri="{FF2B5EF4-FFF2-40B4-BE49-F238E27FC236}">
                  <a16:creationId xmlns:a16="http://schemas.microsoft.com/office/drawing/2014/main" id="{36D69B15-C00A-8649-AA8E-1F6079F97216}"/>
                </a:ext>
              </a:extLst>
            </p:cNvPr>
            <p:cNvSpPr>
              <a:spLocks noChangeArrowheads="1"/>
            </p:cNvSpPr>
            <p:nvPr/>
          </p:nvSpPr>
          <p:spPr bwMode="auto">
            <a:xfrm rot="2089997">
              <a:off x="701369" y="177436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3" name="矩形 135">
              <a:extLst>
                <a:ext uri="{FF2B5EF4-FFF2-40B4-BE49-F238E27FC236}">
                  <a16:creationId xmlns:a16="http://schemas.microsoft.com/office/drawing/2014/main" id="{C71D3DC4-3A76-AB44-8970-31644DAAAFC2}"/>
                </a:ext>
              </a:extLst>
            </p:cNvPr>
            <p:cNvSpPr>
              <a:spLocks noChangeArrowheads="1"/>
            </p:cNvSpPr>
            <p:nvPr/>
          </p:nvSpPr>
          <p:spPr bwMode="auto">
            <a:xfrm rot="3673901">
              <a:off x="1000976" y="1899373"/>
              <a:ext cx="74332" cy="802175"/>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4" name="矩形 136">
              <a:extLst>
                <a:ext uri="{FF2B5EF4-FFF2-40B4-BE49-F238E27FC236}">
                  <a16:creationId xmlns:a16="http://schemas.microsoft.com/office/drawing/2014/main" id="{D9B8C79D-C930-7A40-B67D-C55B8E425E0C}"/>
                </a:ext>
              </a:extLst>
            </p:cNvPr>
            <p:cNvSpPr>
              <a:spLocks noChangeArrowheads="1"/>
            </p:cNvSpPr>
            <p:nvPr/>
          </p:nvSpPr>
          <p:spPr bwMode="auto">
            <a:xfrm>
              <a:off x="157978" y="2663247"/>
              <a:ext cx="780233"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5" name="矩形 137">
              <a:extLst>
                <a:ext uri="{FF2B5EF4-FFF2-40B4-BE49-F238E27FC236}">
                  <a16:creationId xmlns:a16="http://schemas.microsoft.com/office/drawing/2014/main" id="{52237A5A-0F08-5A4E-8392-0DE878024933}"/>
                </a:ext>
              </a:extLst>
            </p:cNvPr>
            <p:cNvSpPr>
              <a:spLocks noChangeArrowheads="1"/>
            </p:cNvSpPr>
            <p:nvPr/>
          </p:nvSpPr>
          <p:spPr bwMode="auto">
            <a:xfrm>
              <a:off x="1091683" y="2663247"/>
              <a:ext cx="334386"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6" name="矩形 138">
              <a:extLst>
                <a:ext uri="{FF2B5EF4-FFF2-40B4-BE49-F238E27FC236}">
                  <a16:creationId xmlns:a16="http://schemas.microsoft.com/office/drawing/2014/main" id="{9B71903B-1890-7A40-B408-CE3A9B25C2EE}"/>
                </a:ext>
              </a:extLst>
            </p:cNvPr>
            <p:cNvSpPr>
              <a:spLocks noChangeArrowheads="1"/>
            </p:cNvSpPr>
            <p:nvPr/>
          </p:nvSpPr>
          <p:spPr bwMode="auto">
            <a:xfrm>
              <a:off x="1592560" y="2663247"/>
              <a:ext cx="371539" cy="514886"/>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7" name="矩形 139">
              <a:extLst>
                <a:ext uri="{FF2B5EF4-FFF2-40B4-BE49-F238E27FC236}">
                  <a16:creationId xmlns:a16="http://schemas.microsoft.com/office/drawing/2014/main" id="{B0FB8315-310B-F442-ABAA-9942F74C1AC8}"/>
                </a:ext>
              </a:extLst>
            </p:cNvPr>
            <p:cNvSpPr>
              <a:spLocks noChangeArrowheads="1"/>
            </p:cNvSpPr>
            <p:nvPr/>
          </p:nvSpPr>
          <p:spPr bwMode="auto">
            <a:xfrm>
              <a:off x="148166" y="3627562"/>
              <a:ext cx="209131" cy="217186"/>
            </a:xfrm>
            <a:prstGeom prst="rect">
              <a:avLst/>
            </a:prstGeom>
            <a:solidFill>
              <a:srgbClr val="C5D8F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8" name="矩形 140">
              <a:extLst>
                <a:ext uri="{FF2B5EF4-FFF2-40B4-BE49-F238E27FC236}">
                  <a16:creationId xmlns:a16="http://schemas.microsoft.com/office/drawing/2014/main" id="{20B304CD-1B6F-D24C-B5AA-1864F0483F23}"/>
                </a:ext>
              </a:extLst>
            </p:cNvPr>
            <p:cNvSpPr>
              <a:spLocks noChangeArrowheads="1"/>
            </p:cNvSpPr>
            <p:nvPr/>
          </p:nvSpPr>
          <p:spPr bwMode="auto">
            <a:xfrm>
              <a:off x="459016" y="3627562"/>
              <a:ext cx="209131" cy="217186"/>
            </a:xfrm>
            <a:prstGeom prst="rect">
              <a:avLst/>
            </a:prstGeom>
            <a:solidFill>
              <a:srgbClr val="8CB3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9" name="矩形 141">
              <a:extLst>
                <a:ext uri="{FF2B5EF4-FFF2-40B4-BE49-F238E27FC236}">
                  <a16:creationId xmlns:a16="http://schemas.microsoft.com/office/drawing/2014/main" id="{C32568D5-AC2A-504E-B671-2480F68D8AE2}"/>
                </a:ext>
              </a:extLst>
            </p:cNvPr>
            <p:cNvSpPr>
              <a:spLocks noChangeArrowheads="1"/>
            </p:cNvSpPr>
            <p:nvPr/>
          </p:nvSpPr>
          <p:spPr bwMode="auto">
            <a:xfrm>
              <a:off x="764900" y="36275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0" name="矩形 142">
              <a:extLst>
                <a:ext uri="{FF2B5EF4-FFF2-40B4-BE49-F238E27FC236}">
                  <a16:creationId xmlns:a16="http://schemas.microsoft.com/office/drawing/2014/main" id="{FA9AE2CE-FE25-4848-B802-39E71E8F23D2}"/>
                </a:ext>
              </a:extLst>
            </p:cNvPr>
            <p:cNvSpPr>
              <a:spLocks noChangeArrowheads="1"/>
            </p:cNvSpPr>
            <p:nvPr/>
          </p:nvSpPr>
          <p:spPr bwMode="auto">
            <a:xfrm>
              <a:off x="159397" y="4002066"/>
              <a:ext cx="209131" cy="217186"/>
            </a:xfrm>
            <a:prstGeom prst="rect">
              <a:avLst/>
            </a:prstGeom>
            <a:solidFill>
              <a:srgbClr val="D8D8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1" name="矩形 143">
              <a:extLst>
                <a:ext uri="{FF2B5EF4-FFF2-40B4-BE49-F238E27FC236}">
                  <a16:creationId xmlns:a16="http://schemas.microsoft.com/office/drawing/2014/main" id="{43941B7D-29E7-3C4D-BE80-BD02B33FFEAA}"/>
                </a:ext>
              </a:extLst>
            </p:cNvPr>
            <p:cNvSpPr>
              <a:spLocks noChangeArrowheads="1"/>
            </p:cNvSpPr>
            <p:nvPr/>
          </p:nvSpPr>
          <p:spPr bwMode="auto">
            <a:xfrm>
              <a:off x="470247" y="4002066"/>
              <a:ext cx="209131" cy="217186"/>
            </a:xfrm>
            <a:prstGeom prst="rect">
              <a:avLst/>
            </a:prstGeom>
            <a:solidFill>
              <a:srgbClr val="7F7F7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2" name="矩形 144">
              <a:extLst>
                <a:ext uri="{FF2B5EF4-FFF2-40B4-BE49-F238E27FC236}">
                  <a16:creationId xmlns:a16="http://schemas.microsoft.com/office/drawing/2014/main" id="{A58E1597-F489-AF40-A29E-79E99B22588B}"/>
                </a:ext>
              </a:extLst>
            </p:cNvPr>
            <p:cNvSpPr>
              <a:spLocks noChangeArrowheads="1"/>
            </p:cNvSpPr>
            <p:nvPr/>
          </p:nvSpPr>
          <p:spPr bwMode="auto">
            <a:xfrm>
              <a:off x="776130" y="4002066"/>
              <a:ext cx="209131" cy="217186"/>
            </a:xfrm>
            <a:prstGeom prst="rect">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3" name="矩形 145">
              <a:extLst>
                <a:ext uri="{FF2B5EF4-FFF2-40B4-BE49-F238E27FC236}">
                  <a16:creationId xmlns:a16="http://schemas.microsoft.com/office/drawing/2014/main" id="{62E9E365-B8B9-D149-B3CE-A663E532CF09}"/>
                </a:ext>
              </a:extLst>
            </p:cNvPr>
            <p:cNvSpPr>
              <a:spLocks noChangeArrowheads="1"/>
            </p:cNvSpPr>
            <p:nvPr/>
          </p:nvSpPr>
          <p:spPr bwMode="auto">
            <a:xfrm>
              <a:off x="166285" y="4378293"/>
              <a:ext cx="209131" cy="217186"/>
            </a:xfrm>
            <a:prstGeom prst="rect">
              <a:avLst/>
            </a:pr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4" name="矩形 146">
              <a:extLst>
                <a:ext uri="{FF2B5EF4-FFF2-40B4-BE49-F238E27FC236}">
                  <a16:creationId xmlns:a16="http://schemas.microsoft.com/office/drawing/2014/main" id="{A474AA05-8238-1B4E-805C-9232DACF42E1}"/>
                </a:ext>
              </a:extLst>
            </p:cNvPr>
            <p:cNvSpPr>
              <a:spLocks noChangeArrowheads="1"/>
            </p:cNvSpPr>
            <p:nvPr/>
          </p:nvSpPr>
          <p:spPr bwMode="auto">
            <a:xfrm>
              <a:off x="477135" y="4378293"/>
              <a:ext cx="209131" cy="217186"/>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5" name="矩形 147">
              <a:extLst>
                <a:ext uri="{FF2B5EF4-FFF2-40B4-BE49-F238E27FC236}">
                  <a16:creationId xmlns:a16="http://schemas.microsoft.com/office/drawing/2014/main" id="{96453E54-7CA6-5046-9666-C893CBC918B8}"/>
                </a:ext>
              </a:extLst>
            </p:cNvPr>
            <p:cNvSpPr>
              <a:spLocks noChangeArrowheads="1"/>
            </p:cNvSpPr>
            <p:nvPr/>
          </p:nvSpPr>
          <p:spPr bwMode="auto">
            <a:xfrm>
              <a:off x="783018" y="4378293"/>
              <a:ext cx="209131" cy="217186"/>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6" name="TextBox 75">
              <a:extLst>
                <a:ext uri="{FF2B5EF4-FFF2-40B4-BE49-F238E27FC236}">
                  <a16:creationId xmlns:a16="http://schemas.microsoft.com/office/drawing/2014/main" id="{7B23283F-6E4A-0C42-9537-91819CAAE1E9}"/>
                </a:ext>
              </a:extLst>
            </p:cNvPr>
            <p:cNvSpPr>
              <a:spLocks noChangeArrowheads="1"/>
            </p:cNvSpPr>
            <p:nvPr/>
          </p:nvSpPr>
          <p:spPr bwMode="auto">
            <a:xfrm>
              <a:off x="1959047" y="808395"/>
              <a:ext cx="160243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坐标轴位置</a:t>
              </a:r>
            </a:p>
          </p:txBody>
        </p:sp>
        <p:sp>
          <p:nvSpPr>
            <p:cNvPr id="157" name="TextBox 76">
              <a:extLst>
                <a:ext uri="{FF2B5EF4-FFF2-40B4-BE49-F238E27FC236}">
                  <a16:creationId xmlns:a16="http://schemas.microsoft.com/office/drawing/2014/main" id="{FE979C66-F578-5F4B-B0CA-B4E1C46E63EC}"/>
                </a:ext>
              </a:extLst>
            </p:cNvPr>
            <p:cNvSpPr>
              <a:spLocks noChangeArrowheads="1"/>
            </p:cNvSpPr>
            <p:nvPr/>
          </p:nvSpPr>
          <p:spPr bwMode="auto">
            <a:xfrm>
              <a:off x="2377627" y="1348967"/>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长度</a:t>
              </a:r>
            </a:p>
          </p:txBody>
        </p:sp>
        <p:sp>
          <p:nvSpPr>
            <p:cNvPr id="158" name="TextBox 77">
              <a:extLst>
                <a:ext uri="{FF2B5EF4-FFF2-40B4-BE49-F238E27FC236}">
                  <a16:creationId xmlns:a16="http://schemas.microsoft.com/office/drawing/2014/main" id="{D2E30BE1-6441-7F45-8D6D-6730F98FA1F7}"/>
                </a:ext>
              </a:extLst>
            </p:cNvPr>
            <p:cNvSpPr>
              <a:spLocks noChangeArrowheads="1"/>
            </p:cNvSpPr>
            <p:nvPr/>
          </p:nvSpPr>
          <p:spPr bwMode="auto">
            <a:xfrm>
              <a:off x="2377627" y="2018170"/>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角度</a:t>
              </a:r>
            </a:p>
          </p:txBody>
        </p:sp>
        <p:sp>
          <p:nvSpPr>
            <p:cNvPr id="159" name="TextBox 78">
              <a:extLst>
                <a:ext uri="{FF2B5EF4-FFF2-40B4-BE49-F238E27FC236}">
                  <a16:creationId xmlns:a16="http://schemas.microsoft.com/office/drawing/2014/main" id="{F6A8C5DD-2F03-4C49-B548-8CF09B85DAB0}"/>
                </a:ext>
              </a:extLst>
            </p:cNvPr>
            <p:cNvSpPr>
              <a:spLocks noChangeArrowheads="1"/>
            </p:cNvSpPr>
            <p:nvPr/>
          </p:nvSpPr>
          <p:spPr bwMode="auto">
            <a:xfrm>
              <a:off x="2390052" y="2757113"/>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面积</a:t>
              </a:r>
            </a:p>
          </p:txBody>
        </p:sp>
        <p:sp>
          <p:nvSpPr>
            <p:cNvPr id="160" name="TextBox 79">
              <a:extLst>
                <a:ext uri="{FF2B5EF4-FFF2-40B4-BE49-F238E27FC236}">
                  <a16:creationId xmlns:a16="http://schemas.microsoft.com/office/drawing/2014/main" id="{08639FCD-9CC3-EC48-81FF-6A90261E0DFE}"/>
                </a:ext>
              </a:extLst>
            </p:cNvPr>
            <p:cNvSpPr>
              <a:spLocks noChangeArrowheads="1"/>
            </p:cNvSpPr>
            <p:nvPr/>
          </p:nvSpPr>
          <p:spPr bwMode="auto">
            <a:xfrm>
              <a:off x="1897497" y="3703246"/>
              <a:ext cx="170515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黑体" pitchFamily="49" charset="-122"/>
                  <a:ea typeface="黑体" pitchFamily="49" charset="-122"/>
                  <a:sym typeface="Times New Roman" pitchFamily="18" charset="0"/>
                </a:rPr>
                <a:t>亮度</a:t>
              </a:r>
              <a:r>
                <a:rPr lang="en-US">
                  <a:solidFill>
                    <a:srgbClr val="000000"/>
                  </a:solidFill>
                  <a:latin typeface="黑体" pitchFamily="49" charset="-122"/>
                  <a:ea typeface="黑体" pitchFamily="49" charset="-122"/>
                  <a:sym typeface="Times New Roman" pitchFamily="18" charset="0"/>
                </a:rPr>
                <a:t>/</a:t>
              </a:r>
              <a:r>
                <a:rPr lang="zh-CN" altLang="en-US">
                  <a:solidFill>
                    <a:srgbClr val="000000"/>
                  </a:solidFill>
                  <a:latin typeface="黑体" pitchFamily="49" charset="-122"/>
                  <a:ea typeface="黑体" pitchFamily="49" charset="-122"/>
                  <a:sym typeface="Times New Roman" pitchFamily="18" charset="0"/>
                </a:rPr>
                <a:t>饱和度</a:t>
              </a:r>
            </a:p>
          </p:txBody>
        </p:sp>
        <p:sp>
          <p:nvSpPr>
            <p:cNvPr id="161" name="TextBox 80">
              <a:extLst>
                <a:ext uri="{FF2B5EF4-FFF2-40B4-BE49-F238E27FC236}">
                  <a16:creationId xmlns:a16="http://schemas.microsoft.com/office/drawing/2014/main" id="{E7579A24-1C75-0A4A-964F-57F615AA0435}"/>
                </a:ext>
              </a:extLst>
            </p:cNvPr>
            <p:cNvSpPr>
              <a:spLocks noChangeArrowheads="1"/>
            </p:cNvSpPr>
            <p:nvPr/>
          </p:nvSpPr>
          <p:spPr bwMode="auto">
            <a:xfrm>
              <a:off x="2052050" y="4309178"/>
              <a:ext cx="1338296"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图案密度</a:t>
              </a:r>
            </a:p>
          </p:txBody>
        </p:sp>
        <p:sp>
          <p:nvSpPr>
            <p:cNvPr id="162" name="TextBox 3">
              <a:extLst>
                <a:ext uri="{FF2B5EF4-FFF2-40B4-BE49-F238E27FC236}">
                  <a16:creationId xmlns:a16="http://schemas.microsoft.com/office/drawing/2014/main" id="{976FAA28-2140-824B-B84B-072A487FF3FB}"/>
                </a:ext>
              </a:extLst>
            </p:cNvPr>
            <p:cNvSpPr>
              <a:spLocks noChangeArrowheads="1"/>
            </p:cNvSpPr>
            <p:nvPr/>
          </p:nvSpPr>
          <p:spPr bwMode="auto">
            <a:xfrm>
              <a:off x="0" y="0"/>
              <a:ext cx="1714937" cy="7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0000"/>
                </a:spcAft>
              </a:pPr>
              <a:r>
                <a:rPr lang="zh-CN" altLang="en-US" b="1">
                  <a:solidFill>
                    <a:srgbClr val="FF0000"/>
                  </a:solidFill>
                  <a:latin typeface="黑体" pitchFamily="49" charset="-122"/>
                  <a:ea typeface="黑体" pitchFamily="49" charset="-122"/>
                  <a:sym typeface="Times New Roman" pitchFamily="18" charset="0"/>
                </a:rPr>
                <a:t>定量</a:t>
              </a:r>
              <a:r>
                <a:rPr lang="en-US" b="1">
                  <a:solidFill>
                    <a:srgbClr val="FF0000"/>
                  </a:solidFill>
                  <a:latin typeface="黑体" pitchFamily="49" charset="-122"/>
                  <a:ea typeface="黑体" pitchFamily="49" charset="-122"/>
                  <a:sym typeface="Times New Roman" pitchFamily="18" charset="0"/>
                </a:rPr>
                <a:t>/</a:t>
              </a:r>
              <a:r>
                <a:rPr lang="zh-CN" altLang="en-US" b="1">
                  <a:solidFill>
                    <a:srgbClr val="FF0000"/>
                  </a:solidFill>
                  <a:latin typeface="黑体" pitchFamily="49" charset="-122"/>
                  <a:ea typeface="黑体" pitchFamily="49" charset="-122"/>
                  <a:sym typeface="Times New Roman" pitchFamily="18" charset="0"/>
                </a:rPr>
                <a:t>定序的</a:t>
              </a:r>
            </a:p>
            <a:p>
              <a:pPr>
                <a:spcAft>
                  <a:spcPct val="40000"/>
                </a:spcAft>
              </a:pPr>
              <a:r>
                <a:rPr lang="zh-CN" altLang="en-US" b="1">
                  <a:solidFill>
                    <a:srgbClr val="000000"/>
                  </a:solidFill>
                  <a:latin typeface="黑体" pitchFamily="49" charset="-122"/>
                  <a:ea typeface="黑体" pitchFamily="49" charset="-122"/>
                  <a:sym typeface="Times New Roman" pitchFamily="18" charset="0"/>
                </a:rPr>
                <a:t>程度</a:t>
              </a:r>
            </a:p>
          </p:txBody>
        </p:sp>
      </p:grpSp>
      <p:sp>
        <p:nvSpPr>
          <p:cNvPr id="167" name="TextBox 166">
            <a:extLst>
              <a:ext uri="{FF2B5EF4-FFF2-40B4-BE49-F238E27FC236}">
                <a16:creationId xmlns:a16="http://schemas.microsoft.com/office/drawing/2014/main" id="{C415B77B-3FE9-B841-BA0F-20D8ED464206}"/>
              </a:ext>
            </a:extLst>
          </p:cNvPr>
          <p:cNvSpPr txBox="1"/>
          <p:nvPr/>
        </p:nvSpPr>
        <p:spPr>
          <a:xfrm>
            <a:off x="5772834" y="6397615"/>
            <a:ext cx="64633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通道</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468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57020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可视化编码元素的优先级</a:t>
            </a:r>
            <a:endParaRPr lang="en-US" sz="2400" dirty="0">
              <a:latin typeface="SimHei" panose="02010609060101010101" pitchFamily="49" charset="-122"/>
              <a:ea typeface="SimHei" panose="02010609060101010101" pitchFamily="49" charset="-122"/>
            </a:endParaRPr>
          </a:p>
        </p:txBody>
      </p:sp>
      <p:pic>
        <p:nvPicPr>
          <p:cNvPr id="84" name="图片 31">
            <a:extLst>
              <a:ext uri="{FF2B5EF4-FFF2-40B4-BE49-F238E27FC236}">
                <a16:creationId xmlns:a16="http://schemas.microsoft.com/office/drawing/2014/main" id="{517E9BAF-ED96-5A40-8B9B-66684D47E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309" y="1477048"/>
            <a:ext cx="3627995" cy="410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500F321-1F52-BF40-A479-CD30B3D4CA18}"/>
              </a:ext>
            </a:extLst>
          </p:cNvPr>
          <p:cNvPicPr>
            <a:picLocks noChangeAspect="1"/>
          </p:cNvPicPr>
          <p:nvPr/>
        </p:nvPicPr>
        <p:blipFill>
          <a:blip r:embed="rId4"/>
          <a:stretch>
            <a:fillRect/>
          </a:stretch>
        </p:blipFill>
        <p:spPr>
          <a:xfrm>
            <a:off x="1565696" y="1562178"/>
            <a:ext cx="3570208" cy="4018416"/>
          </a:xfrm>
          <a:prstGeom prst="rect">
            <a:avLst/>
          </a:prstGeom>
        </p:spPr>
      </p:pic>
      <p:sp>
        <p:nvSpPr>
          <p:cNvPr id="4" name="TextBox 3">
            <a:extLst>
              <a:ext uri="{FF2B5EF4-FFF2-40B4-BE49-F238E27FC236}">
                <a16:creationId xmlns:a16="http://schemas.microsoft.com/office/drawing/2014/main" id="{06FAF591-EDF7-FC48-8F0D-60BFE180B1CE}"/>
              </a:ext>
            </a:extLst>
          </p:cNvPr>
          <p:cNvSpPr txBox="1"/>
          <p:nvPr/>
        </p:nvSpPr>
        <p:spPr>
          <a:xfrm>
            <a:off x="786928" y="5842617"/>
            <a:ext cx="5127686" cy="369332"/>
          </a:xfrm>
          <a:prstGeom prst="rect">
            <a:avLst/>
          </a:prstGeom>
          <a:noFill/>
        </p:spPr>
        <p:txBody>
          <a:bodyPr wrap="none" rtlCol="0">
            <a:spAutoFit/>
          </a:bodyPr>
          <a:lstStyle/>
          <a:p>
            <a:r>
              <a:rPr lang="zh-CN" altLang="en-US" dirty="0"/>
              <a:t>可视化元素在数值型数据可视化中的准确性排序</a:t>
            </a:r>
            <a:endParaRPr lang="en-US" dirty="0"/>
          </a:p>
        </p:txBody>
      </p:sp>
      <p:sp>
        <p:nvSpPr>
          <p:cNvPr id="5" name="TextBox 4">
            <a:extLst>
              <a:ext uri="{FF2B5EF4-FFF2-40B4-BE49-F238E27FC236}">
                <a16:creationId xmlns:a16="http://schemas.microsoft.com/office/drawing/2014/main" id="{9DCD2674-36F5-C247-85A4-813559D56F79}"/>
              </a:ext>
            </a:extLst>
          </p:cNvPr>
          <p:cNvSpPr txBox="1"/>
          <p:nvPr/>
        </p:nvSpPr>
        <p:spPr>
          <a:xfrm>
            <a:off x="6096000" y="5842617"/>
            <a:ext cx="5724644" cy="369332"/>
          </a:xfrm>
          <a:prstGeom prst="rect">
            <a:avLst/>
          </a:prstGeom>
          <a:noFill/>
        </p:spPr>
        <p:txBody>
          <a:bodyPr wrap="none" rtlCol="0">
            <a:spAutoFit/>
          </a:bodyPr>
          <a:lstStyle/>
          <a:p>
            <a:r>
              <a:rPr lang="zh-CN" altLang="en-US" dirty="0"/>
              <a:t>基本数据类型适用的可视化编码方式，优先级自上而下</a:t>
            </a:r>
            <a:endParaRPr lang="en-US" dirty="0"/>
          </a:p>
        </p:txBody>
      </p:sp>
    </p:spTree>
    <p:extLst>
      <p:ext uri="{BB962C8B-B14F-4D97-AF65-F5344CB8AC3E}">
        <p14:creationId xmlns:p14="http://schemas.microsoft.com/office/powerpoint/2010/main" val="45106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DDFCA-7ABF-344D-AC09-9AADF0BCB1B6}"/>
              </a:ext>
            </a:extLst>
          </p:cNvPr>
          <p:cNvSpPr txBox="1"/>
          <p:nvPr/>
        </p:nvSpPr>
        <p:spPr>
          <a:xfrm>
            <a:off x="5388114" y="324995"/>
            <a:ext cx="1415772" cy="830997"/>
          </a:xfrm>
          <a:prstGeom prst="rect">
            <a:avLst/>
          </a:prstGeom>
          <a:noFill/>
        </p:spPr>
        <p:txBody>
          <a:bodyPr wrap="none" rtlCol="0">
            <a:spAutoFit/>
          </a:bodyPr>
          <a:lstStyle/>
          <a:p>
            <a:r>
              <a:rPr lang="zh-CN" altLang="en-US" sz="4800" b="1" dirty="0">
                <a:latin typeface="SimHei" panose="02010609060101010101" pitchFamily="49" charset="-122"/>
                <a:ea typeface="SimHei" panose="02010609060101010101" pitchFamily="49" charset="-122"/>
              </a:rPr>
              <a:t>目录</a:t>
            </a:r>
            <a:endParaRPr lang="en-US" sz="4800" b="1"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046E878-2E7F-0C4C-B474-D28F607C6A19}"/>
              </a:ext>
            </a:extLst>
          </p:cNvPr>
          <p:cNvSpPr txBox="1"/>
          <p:nvPr/>
        </p:nvSpPr>
        <p:spPr>
          <a:xfrm>
            <a:off x="1171364" y="1608309"/>
            <a:ext cx="5602816" cy="36413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数据可视化流程与模型</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数据处理和数据交换</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可视化编码</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可视化设计</a:t>
            </a:r>
            <a:endParaRPr lang="en-US" altLang="zh-CN" sz="4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949216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9" name="内容占位符 2">
            <a:extLst>
              <a:ext uri="{FF2B5EF4-FFF2-40B4-BE49-F238E27FC236}">
                <a16:creationId xmlns:a16="http://schemas.microsoft.com/office/drawing/2014/main" id="{D9B42F0B-F799-6242-A865-05D4465FB695}"/>
              </a:ext>
            </a:extLst>
          </p:cNvPr>
          <p:cNvSpPr>
            <a:spLocks noGrp="1" noChangeArrowheads="1"/>
          </p:cNvSpPr>
          <p:nvPr/>
        </p:nvSpPr>
        <p:spPr bwMode="auto">
          <a:xfrm>
            <a:off x="1833563" y="1683461"/>
            <a:ext cx="8451850" cy="481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类型（</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type</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是什么</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在哪里（</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what/where</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何种程度（</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how much</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表现力（</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expressiveness</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表达且仅表达数据的完整属性</a:t>
            </a: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精确性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可辨性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可分离性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视觉突出</a:t>
            </a:r>
          </a:p>
        </p:txBody>
      </p:sp>
    </p:spTree>
    <p:extLst>
      <p:ext uri="{BB962C8B-B14F-4D97-AF65-F5344CB8AC3E}">
        <p14:creationId xmlns:p14="http://schemas.microsoft.com/office/powerpoint/2010/main" val="434497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pic>
        <p:nvPicPr>
          <p:cNvPr id="5" name="Picture 2">
            <a:extLst>
              <a:ext uri="{FF2B5EF4-FFF2-40B4-BE49-F238E27FC236}">
                <a16:creationId xmlns:a16="http://schemas.microsoft.com/office/drawing/2014/main" id="{CEF5A1F6-0830-6A4A-B182-2E1643529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 y="1784109"/>
            <a:ext cx="5029200" cy="460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B14FD27F-B772-884C-AB98-21C1EF17BF28}"/>
              </a:ext>
            </a:extLst>
          </p:cNvPr>
          <p:cNvSpPr txBox="1"/>
          <p:nvPr/>
        </p:nvSpPr>
        <p:spPr>
          <a:xfrm>
            <a:off x="2481184" y="6391034"/>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精确性</a:t>
            </a:r>
            <a:endParaRPr lang="en-US" dirty="0">
              <a:latin typeface="SimHei" panose="02010609060101010101" pitchFamily="49" charset="-122"/>
              <a:ea typeface="SimHei" panose="02010609060101010101" pitchFamily="49" charset="-122"/>
            </a:endParaRPr>
          </a:p>
        </p:txBody>
      </p:sp>
      <p:sp>
        <p:nvSpPr>
          <p:cNvPr id="10" name="TextBox 5">
            <a:extLst>
              <a:ext uri="{FF2B5EF4-FFF2-40B4-BE49-F238E27FC236}">
                <a16:creationId xmlns:a16="http://schemas.microsoft.com/office/drawing/2014/main" id="{4C9FCA9F-78F1-0E45-B81A-EC564758137A}"/>
              </a:ext>
            </a:extLst>
          </p:cNvPr>
          <p:cNvSpPr>
            <a:spLocks noChangeArrowheads="1"/>
          </p:cNvSpPr>
          <p:nvPr/>
        </p:nvSpPr>
        <p:spPr bwMode="auto">
          <a:xfrm>
            <a:off x="3879774" y="4785360"/>
            <a:ext cx="86518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000000"/>
                </a:solidFill>
                <a:latin typeface="Times New Roman" pitchFamily="18" charset="0"/>
                <a:ea typeface="黑体" pitchFamily="49" charset="-122"/>
                <a:cs typeface="Times New Roman" pitchFamily="18" charset="0"/>
                <a:sym typeface="宋体" pitchFamily="2" charset="-122"/>
              </a:rPr>
              <a:t>亚线性</a:t>
            </a:r>
          </a:p>
        </p:txBody>
      </p:sp>
      <p:sp>
        <p:nvSpPr>
          <p:cNvPr id="11" name="TextBox 7">
            <a:extLst>
              <a:ext uri="{FF2B5EF4-FFF2-40B4-BE49-F238E27FC236}">
                <a16:creationId xmlns:a16="http://schemas.microsoft.com/office/drawing/2014/main" id="{EA3FA9C2-7D0E-5149-91FD-4A48B51BEE18}"/>
              </a:ext>
            </a:extLst>
          </p:cNvPr>
          <p:cNvSpPr>
            <a:spLocks noChangeArrowheads="1"/>
          </p:cNvSpPr>
          <p:nvPr/>
        </p:nvSpPr>
        <p:spPr bwMode="auto">
          <a:xfrm>
            <a:off x="1451849" y="2841943"/>
            <a:ext cx="91757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000000"/>
                </a:solidFill>
                <a:latin typeface="Times New Roman" pitchFamily="18" charset="0"/>
                <a:ea typeface="黑体" pitchFamily="49" charset="-122"/>
                <a:cs typeface="Times New Roman" pitchFamily="18" charset="0"/>
                <a:sym typeface="宋体" pitchFamily="2" charset="-122"/>
              </a:rPr>
              <a:t>超线性</a:t>
            </a:r>
          </a:p>
        </p:txBody>
      </p:sp>
      <p:sp>
        <p:nvSpPr>
          <p:cNvPr id="18" name="内容占位符 2">
            <a:extLst>
              <a:ext uri="{FF2B5EF4-FFF2-40B4-BE49-F238E27FC236}">
                <a16:creationId xmlns:a16="http://schemas.microsoft.com/office/drawing/2014/main" id="{B92903CA-B188-1F47-936B-E992DFC166DD}"/>
              </a:ext>
            </a:extLst>
          </p:cNvPr>
          <p:cNvSpPr>
            <a:spLocks noGrp="1" noChangeArrowheads="1"/>
          </p:cNvSpPr>
          <p:nvPr/>
        </p:nvSpPr>
        <p:spPr bwMode="auto">
          <a:xfrm>
            <a:off x="6873877" y="1053859"/>
            <a:ext cx="3293274"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线的粗细</a:t>
            </a:r>
            <a:r>
              <a:rPr lang="zh-CN" sz="2400" dirty="0">
                <a:latin typeface="Times New Roman" pitchFamily="18" charset="0"/>
                <a:ea typeface="黑体" pitchFamily="49" charset="-122"/>
                <a:cs typeface="Times New Roman" pitchFamily="18" charset="0"/>
                <a:sym typeface="Calibri" pitchFamily="34" charset="0"/>
              </a:rPr>
              <a:t>动态表现</a:t>
            </a:r>
            <a:r>
              <a:rPr lang="zh-CN" altLang="en-US" sz="2400" dirty="0">
                <a:latin typeface="Times New Roman" pitchFamily="18" charset="0"/>
                <a:ea typeface="黑体" pitchFamily="49" charset="-122"/>
                <a:cs typeface="Times New Roman" pitchFamily="18" charset="0"/>
                <a:sym typeface="Calibri" pitchFamily="34" charset="0"/>
              </a:rPr>
              <a:t>网络贷款的大小</a:t>
            </a:r>
            <a:r>
              <a:rPr lang="zh-CN" sz="2400" dirty="0">
                <a:latin typeface="Times New Roman" pitchFamily="18" charset="0"/>
                <a:ea typeface="黑体" pitchFamily="49" charset="-122"/>
                <a:cs typeface="Times New Roman" pitchFamily="18" charset="0"/>
                <a:sym typeface="Calibri" pitchFamily="34" charset="0"/>
              </a:rPr>
              <a:t>范围</a:t>
            </a:r>
          </a:p>
        </p:txBody>
      </p:sp>
      <p:sp>
        <p:nvSpPr>
          <p:cNvPr id="19" name="矩形 5">
            <a:extLst>
              <a:ext uri="{FF2B5EF4-FFF2-40B4-BE49-F238E27FC236}">
                <a16:creationId xmlns:a16="http://schemas.microsoft.com/office/drawing/2014/main" id="{04F421EB-4A22-5942-8035-983211FBA89B}"/>
              </a:ext>
            </a:extLst>
          </p:cNvPr>
          <p:cNvSpPr>
            <a:spLocks noChangeArrowheads="1"/>
          </p:cNvSpPr>
          <p:nvPr/>
        </p:nvSpPr>
        <p:spPr bwMode="auto">
          <a:xfrm>
            <a:off x="10284626" y="937298"/>
            <a:ext cx="12700"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0" name="矩形 6">
            <a:extLst>
              <a:ext uri="{FF2B5EF4-FFF2-40B4-BE49-F238E27FC236}">
                <a16:creationId xmlns:a16="http://schemas.microsoft.com/office/drawing/2014/main" id="{7B70586E-5B72-7048-B1B0-5DD22F496D98}"/>
              </a:ext>
            </a:extLst>
          </p:cNvPr>
          <p:cNvSpPr>
            <a:spLocks noChangeArrowheads="1"/>
          </p:cNvSpPr>
          <p:nvPr/>
        </p:nvSpPr>
        <p:spPr bwMode="auto">
          <a:xfrm>
            <a:off x="10608476" y="937298"/>
            <a:ext cx="2698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1" name="矩形 7">
            <a:extLst>
              <a:ext uri="{FF2B5EF4-FFF2-40B4-BE49-F238E27FC236}">
                <a16:creationId xmlns:a16="http://schemas.microsoft.com/office/drawing/2014/main" id="{AE062E46-2308-0F40-8A08-FDEEC1F22941}"/>
              </a:ext>
            </a:extLst>
          </p:cNvPr>
          <p:cNvSpPr>
            <a:spLocks noChangeArrowheads="1"/>
          </p:cNvSpPr>
          <p:nvPr/>
        </p:nvSpPr>
        <p:spPr bwMode="auto">
          <a:xfrm>
            <a:off x="10986301" y="937298"/>
            <a:ext cx="53975"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2" name="矩形 8">
            <a:extLst>
              <a:ext uri="{FF2B5EF4-FFF2-40B4-BE49-F238E27FC236}">
                <a16:creationId xmlns:a16="http://schemas.microsoft.com/office/drawing/2014/main" id="{669BA035-83EA-024B-BE71-213C70688909}"/>
              </a:ext>
            </a:extLst>
          </p:cNvPr>
          <p:cNvSpPr>
            <a:spLocks noChangeArrowheads="1"/>
          </p:cNvSpPr>
          <p:nvPr/>
        </p:nvSpPr>
        <p:spPr bwMode="auto">
          <a:xfrm>
            <a:off x="11418101" y="937298"/>
            <a:ext cx="10953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pic>
        <p:nvPicPr>
          <p:cNvPr id="23" name="Picture 2">
            <a:extLst>
              <a:ext uri="{FF2B5EF4-FFF2-40B4-BE49-F238E27FC236}">
                <a16:creationId xmlns:a16="http://schemas.microsoft.com/office/drawing/2014/main" id="{851AE087-15E0-214C-BA59-E43433CE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635" y="2089702"/>
            <a:ext cx="4385566" cy="399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2CEDC7E5-827F-C047-A81D-4A5718D6C6B8}"/>
              </a:ext>
            </a:extLst>
          </p:cNvPr>
          <p:cNvSpPr txBox="1"/>
          <p:nvPr/>
        </p:nvSpPr>
        <p:spPr>
          <a:xfrm>
            <a:off x="8901836" y="6206367"/>
            <a:ext cx="877163" cy="369332"/>
          </a:xfrm>
          <a:prstGeom prst="rect">
            <a:avLst/>
          </a:prstGeom>
          <a:noFill/>
        </p:spPr>
        <p:txBody>
          <a:bodyPr wrap="none" rtlCol="0">
            <a:spAutoFit/>
          </a:bodyPr>
          <a:lstStyle/>
          <a:p>
            <a:r>
              <a:rPr lang="zh-CN" altLang="en-US" dirty="0"/>
              <a:t>可辨性</a:t>
            </a:r>
            <a:endParaRPr lang="en-US" dirty="0"/>
          </a:p>
        </p:txBody>
      </p:sp>
    </p:spTree>
    <p:extLst>
      <p:ext uri="{BB962C8B-B14F-4D97-AF65-F5344CB8AC3E}">
        <p14:creationId xmlns:p14="http://schemas.microsoft.com/office/powerpoint/2010/main" val="29596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5A1BF0BB-007C-BF4A-B595-8FE9F02FA131}"/>
              </a:ext>
            </a:extLst>
          </p:cNvPr>
          <p:cNvSpPr txBox="1"/>
          <p:nvPr/>
        </p:nvSpPr>
        <p:spPr>
          <a:xfrm>
            <a:off x="8873729" y="5012843"/>
            <a:ext cx="232093" cy="464022"/>
          </a:xfrm>
          <a:prstGeom prst="rect">
            <a:avLst/>
          </a:prstGeom>
          <a:noFill/>
        </p:spPr>
        <p:txBody>
          <a:bodyPr wrap="square" rtlCol="0">
            <a:spAutoFit/>
          </a:bodyPr>
          <a:lstStyle/>
          <a:p>
            <a:endParaRPr lang="en-US" dirty="0"/>
          </a:p>
        </p:txBody>
      </p:sp>
      <p:grpSp>
        <p:nvGrpSpPr>
          <p:cNvPr id="66" name="Group 5">
            <a:extLst>
              <a:ext uri="{FF2B5EF4-FFF2-40B4-BE49-F238E27FC236}">
                <a16:creationId xmlns:a16="http://schemas.microsoft.com/office/drawing/2014/main" id="{64DB8C78-7DE4-F840-9A88-87C57E34CE15}"/>
              </a:ext>
            </a:extLst>
          </p:cNvPr>
          <p:cNvGrpSpPr>
            <a:grpSpLocks/>
          </p:cNvGrpSpPr>
          <p:nvPr/>
        </p:nvGrpSpPr>
        <p:grpSpPr bwMode="auto">
          <a:xfrm>
            <a:off x="2798705" y="1436462"/>
            <a:ext cx="2279722" cy="2412079"/>
            <a:chOff x="0" y="0"/>
            <a:chExt cx="1872208" cy="1835918"/>
          </a:xfrm>
        </p:grpSpPr>
        <p:sp>
          <p:nvSpPr>
            <p:cNvPr id="67" name="椭圆 25">
              <a:extLst>
                <a:ext uri="{FF2B5EF4-FFF2-40B4-BE49-F238E27FC236}">
                  <a16:creationId xmlns:a16="http://schemas.microsoft.com/office/drawing/2014/main" id="{68495C2B-75DE-6849-B536-8D6C5EDA044C}"/>
                </a:ext>
              </a:extLst>
            </p:cNvPr>
            <p:cNvSpPr>
              <a:spLocks noChangeArrowheads="1"/>
            </p:cNvSpPr>
            <p:nvPr/>
          </p:nvSpPr>
          <p:spPr bwMode="auto">
            <a:xfrm>
              <a:off x="163464" y="447684"/>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68" name="椭圆 26">
              <a:extLst>
                <a:ext uri="{FF2B5EF4-FFF2-40B4-BE49-F238E27FC236}">
                  <a16:creationId xmlns:a16="http://schemas.microsoft.com/office/drawing/2014/main" id="{9A6592C6-1AC1-8140-B1C0-C66177FE9827}"/>
                </a:ext>
              </a:extLst>
            </p:cNvPr>
            <p:cNvSpPr>
              <a:spLocks noChangeArrowheads="1"/>
            </p:cNvSpPr>
            <p:nvPr/>
          </p:nvSpPr>
          <p:spPr bwMode="auto">
            <a:xfrm>
              <a:off x="163464" y="80405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69" name="椭圆 27">
              <a:extLst>
                <a:ext uri="{FF2B5EF4-FFF2-40B4-BE49-F238E27FC236}">
                  <a16:creationId xmlns:a16="http://schemas.microsoft.com/office/drawing/2014/main" id="{6DCE9A43-BA01-854C-98BB-F926624173BD}"/>
                </a:ext>
              </a:extLst>
            </p:cNvPr>
            <p:cNvSpPr>
              <a:spLocks noChangeArrowheads="1"/>
            </p:cNvSpPr>
            <p:nvPr/>
          </p:nvSpPr>
          <p:spPr bwMode="auto">
            <a:xfrm>
              <a:off x="1581309" y="73146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0" name="椭圆 28">
              <a:extLst>
                <a:ext uri="{FF2B5EF4-FFF2-40B4-BE49-F238E27FC236}">
                  <a16:creationId xmlns:a16="http://schemas.microsoft.com/office/drawing/2014/main" id="{BFDD2600-0457-6B44-B4BC-ABFF1A0818D9}"/>
                </a:ext>
              </a:extLst>
            </p:cNvPr>
            <p:cNvSpPr>
              <a:spLocks noChangeArrowheads="1"/>
            </p:cNvSpPr>
            <p:nvPr/>
          </p:nvSpPr>
          <p:spPr bwMode="auto">
            <a:xfrm>
              <a:off x="388477" y="553241"/>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1" name="椭圆 29">
              <a:extLst>
                <a:ext uri="{FF2B5EF4-FFF2-40B4-BE49-F238E27FC236}">
                  <a16:creationId xmlns:a16="http://schemas.microsoft.com/office/drawing/2014/main" id="{F863E289-B78D-E646-B9ED-2926DB6B4EB6}"/>
                </a:ext>
              </a:extLst>
            </p:cNvPr>
            <p:cNvSpPr>
              <a:spLocks noChangeArrowheads="1"/>
            </p:cNvSpPr>
            <p:nvPr/>
          </p:nvSpPr>
          <p:spPr bwMode="auto">
            <a:xfrm>
              <a:off x="388477" y="900489"/>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2" name="椭圆 30">
              <a:extLst>
                <a:ext uri="{FF2B5EF4-FFF2-40B4-BE49-F238E27FC236}">
                  <a16:creationId xmlns:a16="http://schemas.microsoft.com/office/drawing/2014/main" id="{96682193-676E-5D4B-A586-046DA294D736}"/>
                </a:ext>
              </a:extLst>
            </p:cNvPr>
            <p:cNvSpPr>
              <a:spLocks noChangeArrowheads="1"/>
            </p:cNvSpPr>
            <p:nvPr/>
          </p:nvSpPr>
          <p:spPr bwMode="auto">
            <a:xfrm>
              <a:off x="1355714" y="697241"/>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3" name="椭圆 32">
              <a:extLst>
                <a:ext uri="{FF2B5EF4-FFF2-40B4-BE49-F238E27FC236}">
                  <a16:creationId xmlns:a16="http://schemas.microsoft.com/office/drawing/2014/main" id="{5343A0CC-BBB4-2E4E-8094-91277E8E6CAA}"/>
                </a:ext>
              </a:extLst>
            </p:cNvPr>
            <p:cNvSpPr>
              <a:spLocks noChangeArrowheads="1"/>
            </p:cNvSpPr>
            <p:nvPr/>
          </p:nvSpPr>
          <p:spPr bwMode="auto">
            <a:xfrm>
              <a:off x="1439204" y="478425"/>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4" name="椭圆 33">
              <a:extLst>
                <a:ext uri="{FF2B5EF4-FFF2-40B4-BE49-F238E27FC236}">
                  <a16:creationId xmlns:a16="http://schemas.microsoft.com/office/drawing/2014/main" id="{51C05AFF-5B53-1C42-921A-99DCFC139E6B}"/>
                </a:ext>
              </a:extLst>
            </p:cNvPr>
            <p:cNvSpPr>
              <a:spLocks noChangeArrowheads="1"/>
            </p:cNvSpPr>
            <p:nvPr/>
          </p:nvSpPr>
          <p:spPr bwMode="auto">
            <a:xfrm>
              <a:off x="1439204" y="972489"/>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5" name="TextBox 45">
              <a:extLst>
                <a:ext uri="{FF2B5EF4-FFF2-40B4-BE49-F238E27FC236}">
                  <a16:creationId xmlns:a16="http://schemas.microsoft.com/office/drawing/2014/main" id="{A7304976-FFED-A344-9853-AEB388AB6E9C}"/>
                </a:ext>
              </a:extLst>
            </p:cNvPr>
            <p:cNvSpPr>
              <a:spLocks noChangeArrowheads="1"/>
            </p:cNvSpPr>
            <p:nvPr/>
          </p:nvSpPr>
          <p:spPr bwMode="auto">
            <a:xfrm>
              <a:off x="204766" y="1512167"/>
              <a:ext cx="1482418" cy="323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位置</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sp>
          <p:nvSpPr>
            <p:cNvPr id="76" name="矩形 46">
              <a:extLst>
                <a:ext uri="{FF2B5EF4-FFF2-40B4-BE49-F238E27FC236}">
                  <a16:creationId xmlns:a16="http://schemas.microsoft.com/office/drawing/2014/main" id="{12F597EB-3F1B-B847-A513-2DF6E8ECFD00}"/>
                </a:ext>
              </a:extLst>
            </p:cNvPr>
            <p:cNvSpPr>
              <a:spLocks noChangeArrowheads="1"/>
            </p:cNvSpPr>
            <p:nvPr/>
          </p:nvSpPr>
          <p:spPr bwMode="auto">
            <a:xfrm>
              <a:off x="0" y="0"/>
              <a:ext cx="1872208"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grpSp>
      <p:grpSp>
        <p:nvGrpSpPr>
          <p:cNvPr id="77" name="Group 16">
            <a:extLst>
              <a:ext uri="{FF2B5EF4-FFF2-40B4-BE49-F238E27FC236}">
                <a16:creationId xmlns:a16="http://schemas.microsoft.com/office/drawing/2014/main" id="{4049A258-5DD4-2140-8FC9-D14F0D1280D3}"/>
              </a:ext>
            </a:extLst>
          </p:cNvPr>
          <p:cNvGrpSpPr>
            <a:grpSpLocks/>
          </p:cNvGrpSpPr>
          <p:nvPr/>
        </p:nvGrpSpPr>
        <p:grpSpPr bwMode="auto">
          <a:xfrm>
            <a:off x="6705188" y="1263016"/>
            <a:ext cx="2269749" cy="2482338"/>
            <a:chOff x="0" y="0"/>
            <a:chExt cx="1368152" cy="1824861"/>
          </a:xfrm>
        </p:grpSpPr>
        <p:sp>
          <p:nvSpPr>
            <p:cNvPr id="78" name="椭圆 37">
              <a:extLst>
                <a:ext uri="{FF2B5EF4-FFF2-40B4-BE49-F238E27FC236}">
                  <a16:creationId xmlns:a16="http://schemas.microsoft.com/office/drawing/2014/main" id="{15AB48C8-117B-7046-BEEB-78126E8EBCA7}"/>
                </a:ext>
              </a:extLst>
            </p:cNvPr>
            <p:cNvSpPr>
              <a:spLocks noChangeArrowheads="1"/>
            </p:cNvSpPr>
            <p:nvPr/>
          </p:nvSpPr>
          <p:spPr bwMode="auto">
            <a:xfrm>
              <a:off x="308570" y="448782"/>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9" name="椭圆 38">
              <a:extLst>
                <a:ext uri="{FF2B5EF4-FFF2-40B4-BE49-F238E27FC236}">
                  <a16:creationId xmlns:a16="http://schemas.microsoft.com/office/drawing/2014/main" id="{5BA67D0A-6143-E741-AEAC-455D9C950F70}"/>
                </a:ext>
              </a:extLst>
            </p:cNvPr>
            <p:cNvSpPr>
              <a:spLocks noChangeArrowheads="1"/>
            </p:cNvSpPr>
            <p:nvPr/>
          </p:nvSpPr>
          <p:spPr bwMode="auto">
            <a:xfrm>
              <a:off x="308570" y="805151"/>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0" name="椭圆 39">
              <a:extLst>
                <a:ext uri="{FF2B5EF4-FFF2-40B4-BE49-F238E27FC236}">
                  <a16:creationId xmlns:a16="http://schemas.microsoft.com/office/drawing/2014/main" id="{22D13BA2-EB2E-1749-B09C-9019C3F61F20}"/>
                </a:ext>
              </a:extLst>
            </p:cNvPr>
            <p:cNvSpPr>
              <a:spLocks noChangeArrowheads="1"/>
            </p:cNvSpPr>
            <p:nvPr/>
          </p:nvSpPr>
          <p:spPr bwMode="auto">
            <a:xfrm>
              <a:off x="778324" y="343934"/>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1" name="椭圆 40">
              <a:extLst>
                <a:ext uri="{FF2B5EF4-FFF2-40B4-BE49-F238E27FC236}">
                  <a16:creationId xmlns:a16="http://schemas.microsoft.com/office/drawing/2014/main" id="{2C221D90-554F-1D4F-9C7D-9E6E829ECAF5}"/>
                </a:ext>
              </a:extLst>
            </p:cNvPr>
            <p:cNvSpPr>
              <a:spLocks noChangeArrowheads="1"/>
            </p:cNvSpPr>
            <p:nvPr/>
          </p:nvSpPr>
          <p:spPr bwMode="auto">
            <a:xfrm>
              <a:off x="450675" y="411172"/>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2" name="椭圆 41">
              <a:extLst>
                <a:ext uri="{FF2B5EF4-FFF2-40B4-BE49-F238E27FC236}">
                  <a16:creationId xmlns:a16="http://schemas.microsoft.com/office/drawing/2014/main" id="{B1C41DBE-A480-6F40-9D02-1BC71FD7AA8E}"/>
                </a:ext>
              </a:extLst>
            </p:cNvPr>
            <p:cNvSpPr>
              <a:spLocks noChangeArrowheads="1"/>
            </p:cNvSpPr>
            <p:nvPr/>
          </p:nvSpPr>
          <p:spPr bwMode="auto">
            <a:xfrm>
              <a:off x="414691" y="915942"/>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3" name="椭圆 42">
              <a:extLst>
                <a:ext uri="{FF2B5EF4-FFF2-40B4-BE49-F238E27FC236}">
                  <a16:creationId xmlns:a16="http://schemas.microsoft.com/office/drawing/2014/main" id="{61018E37-4A0B-FC4E-9926-5162F403C7A9}"/>
                </a:ext>
              </a:extLst>
            </p:cNvPr>
            <p:cNvSpPr>
              <a:spLocks noChangeArrowheads="1"/>
            </p:cNvSpPr>
            <p:nvPr/>
          </p:nvSpPr>
          <p:spPr bwMode="auto">
            <a:xfrm>
              <a:off x="814324" y="462826"/>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4" name="椭圆 43">
              <a:extLst>
                <a:ext uri="{FF2B5EF4-FFF2-40B4-BE49-F238E27FC236}">
                  <a16:creationId xmlns:a16="http://schemas.microsoft.com/office/drawing/2014/main" id="{8D81BC82-4844-F342-9D8A-1B601707E890}"/>
                </a:ext>
              </a:extLst>
            </p:cNvPr>
            <p:cNvSpPr>
              <a:spLocks noChangeArrowheads="1"/>
            </p:cNvSpPr>
            <p:nvPr/>
          </p:nvSpPr>
          <p:spPr bwMode="auto">
            <a:xfrm>
              <a:off x="631638" y="745823"/>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5" name="椭圆 44">
              <a:extLst>
                <a:ext uri="{FF2B5EF4-FFF2-40B4-BE49-F238E27FC236}">
                  <a16:creationId xmlns:a16="http://schemas.microsoft.com/office/drawing/2014/main" id="{960202BD-C8FB-4643-9AA4-ED2620D6C2D9}"/>
                </a:ext>
              </a:extLst>
            </p:cNvPr>
            <p:cNvSpPr>
              <a:spLocks noChangeArrowheads="1"/>
            </p:cNvSpPr>
            <p:nvPr/>
          </p:nvSpPr>
          <p:spPr bwMode="auto">
            <a:xfrm>
              <a:off x="861814" y="782057"/>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6" name="矩形 47">
              <a:extLst>
                <a:ext uri="{FF2B5EF4-FFF2-40B4-BE49-F238E27FC236}">
                  <a16:creationId xmlns:a16="http://schemas.microsoft.com/office/drawing/2014/main" id="{04A44E22-0A07-1A49-BB53-9E70A51AD630}"/>
                </a:ext>
              </a:extLst>
            </p:cNvPr>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7" name="TextBox 48">
              <a:extLst>
                <a:ext uri="{FF2B5EF4-FFF2-40B4-BE49-F238E27FC236}">
                  <a16:creationId xmlns:a16="http://schemas.microsoft.com/office/drawing/2014/main" id="{BF7E9808-0B8A-2847-AC2A-71444046835F}"/>
                </a:ext>
              </a:extLst>
            </p:cNvPr>
            <p:cNvSpPr>
              <a:spLocks noChangeArrowheads="1"/>
            </p:cNvSpPr>
            <p:nvPr/>
          </p:nvSpPr>
          <p:spPr bwMode="auto">
            <a:xfrm>
              <a:off x="0" y="1512168"/>
              <a:ext cx="1368152" cy="312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尺寸</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88" name="Group 27">
            <a:extLst>
              <a:ext uri="{FF2B5EF4-FFF2-40B4-BE49-F238E27FC236}">
                <a16:creationId xmlns:a16="http://schemas.microsoft.com/office/drawing/2014/main" id="{B1E874C5-07D2-BC47-9827-40561E573E6A}"/>
              </a:ext>
            </a:extLst>
          </p:cNvPr>
          <p:cNvGrpSpPr>
            <a:grpSpLocks/>
          </p:cNvGrpSpPr>
          <p:nvPr/>
        </p:nvGrpSpPr>
        <p:grpSpPr bwMode="auto">
          <a:xfrm>
            <a:off x="3024446" y="3867154"/>
            <a:ext cx="1930683" cy="2496441"/>
            <a:chOff x="0" y="0"/>
            <a:chExt cx="1368152" cy="1822732"/>
          </a:xfrm>
        </p:grpSpPr>
        <p:sp>
          <p:nvSpPr>
            <p:cNvPr id="89" name="椭圆 49">
              <a:extLst>
                <a:ext uri="{FF2B5EF4-FFF2-40B4-BE49-F238E27FC236}">
                  <a16:creationId xmlns:a16="http://schemas.microsoft.com/office/drawing/2014/main" id="{40E2DA79-825A-6B48-97EC-3D730500C614}"/>
                </a:ext>
              </a:extLst>
            </p:cNvPr>
            <p:cNvSpPr>
              <a:spLocks noChangeArrowheads="1"/>
            </p:cNvSpPr>
            <p:nvPr/>
          </p:nvSpPr>
          <p:spPr bwMode="auto">
            <a:xfrm>
              <a:off x="290326" y="265380"/>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0" name="椭圆 50">
              <a:extLst>
                <a:ext uri="{FF2B5EF4-FFF2-40B4-BE49-F238E27FC236}">
                  <a16:creationId xmlns:a16="http://schemas.microsoft.com/office/drawing/2014/main" id="{20432F80-6A77-DA4D-A2E2-2C5D3DDE8B5C}"/>
                </a:ext>
              </a:extLst>
            </p:cNvPr>
            <p:cNvSpPr>
              <a:spLocks noChangeArrowheads="1"/>
            </p:cNvSpPr>
            <p:nvPr/>
          </p:nvSpPr>
          <p:spPr bwMode="auto">
            <a:xfrm>
              <a:off x="133262" y="831430"/>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1" name="椭圆 51">
              <a:extLst>
                <a:ext uri="{FF2B5EF4-FFF2-40B4-BE49-F238E27FC236}">
                  <a16:creationId xmlns:a16="http://schemas.microsoft.com/office/drawing/2014/main" id="{D99882BF-D0B3-A84A-BC5F-3AD7FFBA0CAE}"/>
                </a:ext>
              </a:extLst>
            </p:cNvPr>
            <p:cNvSpPr>
              <a:spLocks noChangeArrowheads="1"/>
            </p:cNvSpPr>
            <p:nvPr/>
          </p:nvSpPr>
          <p:spPr bwMode="auto">
            <a:xfrm>
              <a:off x="833853" y="343934"/>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2" name="椭圆 52">
              <a:extLst>
                <a:ext uri="{FF2B5EF4-FFF2-40B4-BE49-F238E27FC236}">
                  <a16:creationId xmlns:a16="http://schemas.microsoft.com/office/drawing/2014/main" id="{F9F2625C-6F98-4249-AF20-D92BBD3505AB}"/>
                </a:ext>
              </a:extLst>
            </p:cNvPr>
            <p:cNvSpPr>
              <a:spLocks noChangeArrowheads="1"/>
            </p:cNvSpPr>
            <p:nvPr/>
          </p:nvSpPr>
          <p:spPr bwMode="auto">
            <a:xfrm>
              <a:off x="506204" y="411172"/>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3" name="椭圆 53">
              <a:extLst>
                <a:ext uri="{FF2B5EF4-FFF2-40B4-BE49-F238E27FC236}">
                  <a16:creationId xmlns:a16="http://schemas.microsoft.com/office/drawing/2014/main" id="{71E2047B-DFA0-EB4C-A4B9-877325D03270}"/>
                </a:ext>
              </a:extLst>
            </p:cNvPr>
            <p:cNvSpPr>
              <a:spLocks noChangeArrowheads="1"/>
            </p:cNvSpPr>
            <p:nvPr/>
          </p:nvSpPr>
          <p:spPr bwMode="auto">
            <a:xfrm>
              <a:off x="470220" y="915942"/>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4" name="椭圆 54">
              <a:extLst>
                <a:ext uri="{FF2B5EF4-FFF2-40B4-BE49-F238E27FC236}">
                  <a16:creationId xmlns:a16="http://schemas.microsoft.com/office/drawing/2014/main" id="{E9444044-B4E1-EB49-89AB-90AE28C0B01D}"/>
                </a:ext>
              </a:extLst>
            </p:cNvPr>
            <p:cNvSpPr>
              <a:spLocks noChangeArrowheads="1"/>
            </p:cNvSpPr>
            <p:nvPr/>
          </p:nvSpPr>
          <p:spPr bwMode="auto">
            <a:xfrm>
              <a:off x="917343" y="550425"/>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5" name="椭圆 55">
              <a:extLst>
                <a:ext uri="{FF2B5EF4-FFF2-40B4-BE49-F238E27FC236}">
                  <a16:creationId xmlns:a16="http://schemas.microsoft.com/office/drawing/2014/main" id="{270FB98D-CB96-2E41-8731-C8C3594CD17D}"/>
                </a:ext>
              </a:extLst>
            </p:cNvPr>
            <p:cNvSpPr>
              <a:spLocks noChangeArrowheads="1"/>
            </p:cNvSpPr>
            <p:nvPr/>
          </p:nvSpPr>
          <p:spPr bwMode="auto">
            <a:xfrm>
              <a:off x="642486" y="800841"/>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6" name="椭圆 56">
              <a:extLst>
                <a:ext uri="{FF2B5EF4-FFF2-40B4-BE49-F238E27FC236}">
                  <a16:creationId xmlns:a16="http://schemas.microsoft.com/office/drawing/2014/main" id="{5D67924B-A3F2-5448-96BA-C35BE9BBCFBD}"/>
                </a:ext>
              </a:extLst>
            </p:cNvPr>
            <p:cNvSpPr>
              <a:spLocks noChangeArrowheads="1"/>
            </p:cNvSpPr>
            <p:nvPr/>
          </p:nvSpPr>
          <p:spPr bwMode="auto">
            <a:xfrm>
              <a:off x="851853" y="817823"/>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7" name="矩形 57">
              <a:extLst>
                <a:ext uri="{FF2B5EF4-FFF2-40B4-BE49-F238E27FC236}">
                  <a16:creationId xmlns:a16="http://schemas.microsoft.com/office/drawing/2014/main" id="{D7AB8E71-3073-A54A-8798-656BA6A4FC19}"/>
                </a:ext>
              </a:extLst>
            </p:cNvPr>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8" name="TextBox 58">
              <a:extLst>
                <a:ext uri="{FF2B5EF4-FFF2-40B4-BE49-F238E27FC236}">
                  <a16:creationId xmlns:a16="http://schemas.microsoft.com/office/drawing/2014/main" id="{5952F0F4-CF74-504A-9C12-F4F743A8115F}"/>
                </a:ext>
              </a:extLst>
            </p:cNvPr>
            <p:cNvSpPr>
              <a:spLocks noChangeArrowheads="1"/>
            </p:cNvSpPr>
            <p:nvPr/>
          </p:nvSpPr>
          <p:spPr bwMode="auto">
            <a:xfrm>
              <a:off x="0" y="1512168"/>
              <a:ext cx="1368152" cy="31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宽度</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高度</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99" name="Group 38">
            <a:extLst>
              <a:ext uri="{FF2B5EF4-FFF2-40B4-BE49-F238E27FC236}">
                <a16:creationId xmlns:a16="http://schemas.microsoft.com/office/drawing/2014/main" id="{38D245B1-B782-094C-8BBF-E0704EF063A6}"/>
              </a:ext>
            </a:extLst>
          </p:cNvPr>
          <p:cNvGrpSpPr>
            <a:grpSpLocks/>
          </p:cNvGrpSpPr>
          <p:nvPr/>
        </p:nvGrpSpPr>
        <p:grpSpPr bwMode="auto">
          <a:xfrm>
            <a:off x="6805909" y="3899306"/>
            <a:ext cx="2068305" cy="2444672"/>
            <a:chOff x="0" y="0"/>
            <a:chExt cx="1362427" cy="1824711"/>
          </a:xfrm>
        </p:grpSpPr>
        <p:sp>
          <p:nvSpPr>
            <p:cNvPr id="100" name="椭圆 59">
              <a:extLst>
                <a:ext uri="{FF2B5EF4-FFF2-40B4-BE49-F238E27FC236}">
                  <a16:creationId xmlns:a16="http://schemas.microsoft.com/office/drawing/2014/main" id="{87A56712-925C-6D41-A188-D356AD4C9CBD}"/>
                </a:ext>
              </a:extLst>
            </p:cNvPr>
            <p:cNvSpPr>
              <a:spLocks noChangeArrowheads="1"/>
            </p:cNvSpPr>
            <p:nvPr/>
          </p:nvSpPr>
          <p:spPr bwMode="auto">
            <a:xfrm>
              <a:off x="239146" y="30478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1" name="椭圆 60">
              <a:extLst>
                <a:ext uri="{FF2B5EF4-FFF2-40B4-BE49-F238E27FC236}">
                  <a16:creationId xmlns:a16="http://schemas.microsoft.com/office/drawing/2014/main" id="{9285643A-3704-7943-A7F8-0342A6BA2550}"/>
                </a:ext>
              </a:extLst>
            </p:cNvPr>
            <p:cNvSpPr>
              <a:spLocks noChangeArrowheads="1"/>
            </p:cNvSpPr>
            <p:nvPr/>
          </p:nvSpPr>
          <p:spPr bwMode="auto">
            <a:xfrm>
              <a:off x="302845" y="805151"/>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2" name="椭圆 61">
              <a:extLst>
                <a:ext uri="{FF2B5EF4-FFF2-40B4-BE49-F238E27FC236}">
                  <a16:creationId xmlns:a16="http://schemas.microsoft.com/office/drawing/2014/main" id="{E312CE0F-1AF3-8844-B2B3-261E9BE4CFE9}"/>
                </a:ext>
              </a:extLst>
            </p:cNvPr>
            <p:cNvSpPr>
              <a:spLocks noChangeArrowheads="1"/>
            </p:cNvSpPr>
            <p:nvPr/>
          </p:nvSpPr>
          <p:spPr bwMode="auto">
            <a:xfrm>
              <a:off x="808599" y="320764"/>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3" name="椭圆 62">
              <a:extLst>
                <a:ext uri="{FF2B5EF4-FFF2-40B4-BE49-F238E27FC236}">
                  <a16:creationId xmlns:a16="http://schemas.microsoft.com/office/drawing/2014/main" id="{FDB0144C-EBEA-204F-97FE-ACF15A4709D6}"/>
                </a:ext>
              </a:extLst>
            </p:cNvPr>
            <p:cNvSpPr>
              <a:spLocks noChangeArrowheads="1"/>
            </p:cNvSpPr>
            <p:nvPr/>
          </p:nvSpPr>
          <p:spPr bwMode="auto">
            <a:xfrm>
              <a:off x="539529" y="457884"/>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4" name="椭圆 63">
              <a:extLst>
                <a:ext uri="{FF2B5EF4-FFF2-40B4-BE49-F238E27FC236}">
                  <a16:creationId xmlns:a16="http://schemas.microsoft.com/office/drawing/2014/main" id="{8C08FF77-5559-AF46-A079-249B20F9EE59}"/>
                </a:ext>
              </a:extLst>
            </p:cNvPr>
            <p:cNvSpPr>
              <a:spLocks noChangeArrowheads="1"/>
            </p:cNvSpPr>
            <p:nvPr/>
          </p:nvSpPr>
          <p:spPr bwMode="auto">
            <a:xfrm>
              <a:off x="527810" y="1020127"/>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5" name="椭圆 64">
              <a:extLst>
                <a:ext uri="{FF2B5EF4-FFF2-40B4-BE49-F238E27FC236}">
                  <a16:creationId xmlns:a16="http://schemas.microsoft.com/office/drawing/2014/main" id="{FC3277F5-D081-F144-994E-70FA27FA10D8}"/>
                </a:ext>
              </a:extLst>
            </p:cNvPr>
            <p:cNvSpPr>
              <a:spLocks noChangeArrowheads="1"/>
            </p:cNvSpPr>
            <p:nvPr/>
          </p:nvSpPr>
          <p:spPr bwMode="auto">
            <a:xfrm>
              <a:off x="880599" y="58674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6" name="椭圆 65">
              <a:extLst>
                <a:ext uri="{FF2B5EF4-FFF2-40B4-BE49-F238E27FC236}">
                  <a16:creationId xmlns:a16="http://schemas.microsoft.com/office/drawing/2014/main" id="{E60ADFD9-F417-B341-B5F9-47DA4D04CE3B}"/>
                </a:ext>
              </a:extLst>
            </p:cNvPr>
            <p:cNvSpPr>
              <a:spLocks noChangeArrowheads="1"/>
            </p:cNvSpPr>
            <p:nvPr/>
          </p:nvSpPr>
          <p:spPr bwMode="auto">
            <a:xfrm>
              <a:off x="660493" y="803000"/>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7" name="椭圆 66">
              <a:extLst>
                <a:ext uri="{FF2B5EF4-FFF2-40B4-BE49-F238E27FC236}">
                  <a16:creationId xmlns:a16="http://schemas.microsoft.com/office/drawing/2014/main" id="{A7BF214F-D250-BA4B-AB0A-C4B9D82D45CB}"/>
                </a:ext>
              </a:extLst>
            </p:cNvPr>
            <p:cNvSpPr>
              <a:spLocks noChangeArrowheads="1"/>
            </p:cNvSpPr>
            <p:nvPr/>
          </p:nvSpPr>
          <p:spPr bwMode="auto">
            <a:xfrm>
              <a:off x="952599" y="926057"/>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8" name="矩形 67">
              <a:extLst>
                <a:ext uri="{FF2B5EF4-FFF2-40B4-BE49-F238E27FC236}">
                  <a16:creationId xmlns:a16="http://schemas.microsoft.com/office/drawing/2014/main" id="{0122AA89-EFD0-1745-9D60-2E6A57CE69A1}"/>
                </a:ext>
              </a:extLst>
            </p:cNvPr>
            <p:cNvSpPr>
              <a:spLocks noChangeArrowheads="1"/>
            </p:cNvSpPr>
            <p:nvPr/>
          </p:nvSpPr>
          <p:spPr bwMode="auto">
            <a:xfrm>
              <a:off x="0"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9" name="TextBox 68">
              <a:extLst>
                <a:ext uri="{FF2B5EF4-FFF2-40B4-BE49-F238E27FC236}">
                  <a16:creationId xmlns:a16="http://schemas.microsoft.com/office/drawing/2014/main" id="{788243D1-3FFA-9442-BF5E-DDC2D4C0C607}"/>
                </a:ext>
              </a:extLst>
            </p:cNvPr>
            <p:cNvSpPr>
              <a:spLocks noChangeArrowheads="1"/>
            </p:cNvSpPr>
            <p:nvPr/>
          </p:nvSpPr>
          <p:spPr bwMode="auto">
            <a:xfrm>
              <a:off x="282307" y="1507226"/>
              <a:ext cx="902786" cy="317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红</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绿</a:t>
              </a:r>
              <a:endParaRPr lang="zh-CN" altLang="en-US" sz="1600">
                <a:solidFill>
                  <a:srgbClr val="000000"/>
                </a:solidFill>
                <a:latin typeface="Times New Roman" pitchFamily="18" charset="0"/>
                <a:ea typeface="黑体" pitchFamily="49" charset="-122"/>
                <a:cs typeface="Times New Roman" pitchFamily="18" charset="0"/>
              </a:endParaRPr>
            </a:p>
          </p:txBody>
        </p:sp>
      </p:grpSp>
      <p:sp>
        <p:nvSpPr>
          <p:cNvPr id="6" name="TextBox 5">
            <a:extLst>
              <a:ext uri="{FF2B5EF4-FFF2-40B4-BE49-F238E27FC236}">
                <a16:creationId xmlns:a16="http://schemas.microsoft.com/office/drawing/2014/main" id="{A69742F1-FC65-644A-8B62-7E6A646B8A6C}"/>
              </a:ext>
            </a:extLst>
          </p:cNvPr>
          <p:cNvSpPr txBox="1"/>
          <p:nvPr/>
        </p:nvSpPr>
        <p:spPr>
          <a:xfrm>
            <a:off x="5641402" y="6293619"/>
            <a:ext cx="910442" cy="369332"/>
          </a:xfrm>
          <a:prstGeom prst="rect">
            <a:avLst/>
          </a:prstGeom>
          <a:noFill/>
        </p:spPr>
        <p:txBody>
          <a:bodyPr wrap="none" rtlCol="0">
            <a:spAutoFit/>
          </a:bodyPr>
          <a:lstStyle/>
          <a:p>
            <a:r>
              <a:rPr lang="zh-CN" altLang="en-US" dirty="0"/>
              <a:t>可分离</a:t>
            </a:r>
            <a:endParaRPr lang="en-US" dirty="0"/>
          </a:p>
        </p:txBody>
      </p:sp>
    </p:spTree>
    <p:extLst>
      <p:ext uri="{BB962C8B-B14F-4D97-AF65-F5344CB8AC3E}">
        <p14:creationId xmlns:p14="http://schemas.microsoft.com/office/powerpoint/2010/main" val="132069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5A1BF0BB-007C-BF4A-B595-8FE9F02FA131}"/>
              </a:ext>
            </a:extLst>
          </p:cNvPr>
          <p:cNvSpPr txBox="1"/>
          <p:nvPr/>
        </p:nvSpPr>
        <p:spPr>
          <a:xfrm>
            <a:off x="8873729" y="5012843"/>
            <a:ext cx="232093" cy="464022"/>
          </a:xfrm>
          <a:prstGeom prst="rect">
            <a:avLst/>
          </a:prstGeom>
          <a:noFill/>
        </p:spPr>
        <p:txBody>
          <a:bodyPr wrap="square" rtlCol="0">
            <a:spAutoFit/>
          </a:bodyPr>
          <a:lstStyle/>
          <a:p>
            <a:endParaRPr lang="en-US" dirty="0"/>
          </a:p>
        </p:txBody>
      </p:sp>
      <p:pic>
        <p:nvPicPr>
          <p:cNvPr id="50" name="Picture 2">
            <a:extLst>
              <a:ext uri="{FF2B5EF4-FFF2-40B4-BE49-F238E27FC236}">
                <a16:creationId xmlns:a16="http://schemas.microsoft.com/office/drawing/2014/main" id="{24EEA630-5B0F-5D42-AD11-EE3B9D2B6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97" y="2320925"/>
            <a:ext cx="10597981" cy="2691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9ABA004C-1C73-D044-8882-6085DD1A1550}"/>
              </a:ext>
            </a:extLst>
          </p:cNvPr>
          <p:cNvSpPr txBox="1"/>
          <p:nvPr/>
        </p:nvSpPr>
        <p:spPr>
          <a:xfrm>
            <a:off x="5505490" y="5487388"/>
            <a:ext cx="1107996" cy="369332"/>
          </a:xfrm>
          <a:prstGeom prst="rect">
            <a:avLst/>
          </a:prstGeom>
          <a:noFill/>
        </p:spPr>
        <p:txBody>
          <a:bodyPr wrap="none" rtlCol="0">
            <a:spAutoFit/>
          </a:bodyPr>
          <a:lstStyle/>
          <a:p>
            <a:r>
              <a:rPr lang="zh-CN" altLang="en-US" dirty="0"/>
              <a:t>视觉突出</a:t>
            </a:r>
            <a:endParaRPr lang="en-US" dirty="0"/>
          </a:p>
        </p:txBody>
      </p:sp>
    </p:spTree>
    <p:extLst>
      <p:ext uri="{BB962C8B-B14F-4D97-AF65-F5344CB8AC3E}">
        <p14:creationId xmlns:p14="http://schemas.microsoft.com/office/powerpoint/2010/main" val="105094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F2CB630-F30F-0C4F-8385-3841EFC9EF6E}"/>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22F5B64E-EABF-234A-8887-D1B8FF0D02E9}"/>
              </a:ext>
            </a:extLst>
          </p:cNvPr>
          <p:cNvSpPr txBox="1"/>
          <p:nvPr/>
        </p:nvSpPr>
        <p:spPr>
          <a:xfrm>
            <a:off x="2440379" y="2536448"/>
            <a:ext cx="2800767" cy="3883755"/>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）数据轨迹图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）抖动图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）核密度估计图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）柱状图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5</a:t>
            </a:r>
            <a:r>
              <a:rPr lang="zh-CN" altLang="en-US" sz="2400" dirty="0">
                <a:latin typeface="SimHei" panose="02010609060101010101" pitchFamily="49" charset="-122"/>
                <a:ea typeface="SimHei" panose="02010609060101010101" pitchFamily="49" charset="-122"/>
              </a:rPr>
              <a:t>）直方图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6</a:t>
            </a:r>
            <a:r>
              <a:rPr lang="zh-CN" altLang="en-US" sz="2400" dirty="0">
                <a:latin typeface="SimHei" panose="02010609060101010101" pitchFamily="49" charset="-122"/>
                <a:ea typeface="SimHei" panose="02010609060101010101" pitchFamily="49" charset="-122"/>
              </a:rPr>
              <a:t>）饼图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7</a:t>
            </a:r>
            <a:r>
              <a:rPr lang="zh-CN" altLang="en-US" sz="2400" dirty="0">
                <a:latin typeface="SimHei" panose="02010609060101010101" pitchFamily="49" charset="-122"/>
                <a:ea typeface="SimHei" panose="02010609060101010101" pitchFamily="49" charset="-122"/>
              </a:rPr>
              <a:t>）盒须图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311993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4" name="Picture 3">
            <a:extLst>
              <a:ext uri="{FF2B5EF4-FFF2-40B4-BE49-F238E27FC236}">
                <a16:creationId xmlns:a16="http://schemas.microsoft.com/office/drawing/2014/main" id="{8C4BC27B-D309-0241-9912-2F06201C0B47}"/>
              </a:ext>
            </a:extLst>
          </p:cNvPr>
          <p:cNvPicPr>
            <a:picLocks noChangeAspect="1"/>
          </p:cNvPicPr>
          <p:nvPr/>
        </p:nvPicPr>
        <p:blipFill>
          <a:blip r:embed="rId3"/>
          <a:stretch>
            <a:fillRect/>
          </a:stretch>
        </p:blipFill>
        <p:spPr>
          <a:xfrm>
            <a:off x="815207" y="2536447"/>
            <a:ext cx="3581400" cy="2959100"/>
          </a:xfrm>
          <a:prstGeom prst="rect">
            <a:avLst/>
          </a:prstGeom>
        </p:spPr>
      </p:pic>
      <p:pic>
        <p:nvPicPr>
          <p:cNvPr id="10" name="Picture 9">
            <a:extLst>
              <a:ext uri="{FF2B5EF4-FFF2-40B4-BE49-F238E27FC236}">
                <a16:creationId xmlns:a16="http://schemas.microsoft.com/office/drawing/2014/main" id="{0CAFBF13-0B50-CC4C-8CD0-44287112D753}"/>
              </a:ext>
            </a:extLst>
          </p:cNvPr>
          <p:cNvPicPr>
            <a:picLocks noChangeAspect="1"/>
          </p:cNvPicPr>
          <p:nvPr/>
        </p:nvPicPr>
        <p:blipFill>
          <a:blip r:embed="rId4"/>
          <a:stretch>
            <a:fillRect/>
          </a:stretch>
        </p:blipFill>
        <p:spPr>
          <a:xfrm>
            <a:off x="4773521" y="3139697"/>
            <a:ext cx="2743200" cy="1752600"/>
          </a:xfrm>
          <a:prstGeom prst="rect">
            <a:avLst/>
          </a:prstGeom>
        </p:spPr>
      </p:pic>
      <p:pic>
        <p:nvPicPr>
          <p:cNvPr id="12" name="Picture 11">
            <a:extLst>
              <a:ext uri="{FF2B5EF4-FFF2-40B4-BE49-F238E27FC236}">
                <a16:creationId xmlns:a16="http://schemas.microsoft.com/office/drawing/2014/main" id="{1E0F3A53-DD81-6B47-8017-0AEF8140BAA9}"/>
              </a:ext>
            </a:extLst>
          </p:cNvPr>
          <p:cNvPicPr>
            <a:picLocks noChangeAspect="1"/>
          </p:cNvPicPr>
          <p:nvPr/>
        </p:nvPicPr>
        <p:blipFill>
          <a:blip r:embed="rId5"/>
          <a:stretch>
            <a:fillRect/>
          </a:stretch>
        </p:blipFill>
        <p:spPr>
          <a:xfrm>
            <a:off x="8116661" y="2371347"/>
            <a:ext cx="3022600" cy="3124200"/>
          </a:xfrm>
          <a:prstGeom prst="rect">
            <a:avLst/>
          </a:prstGeom>
        </p:spPr>
      </p:pic>
      <p:sp>
        <p:nvSpPr>
          <p:cNvPr id="17" name="TextBox 16">
            <a:extLst>
              <a:ext uri="{FF2B5EF4-FFF2-40B4-BE49-F238E27FC236}">
                <a16:creationId xmlns:a16="http://schemas.microsoft.com/office/drawing/2014/main" id="{9AD9D59D-D7E0-9446-8EA4-B3BC935ADFEA}"/>
              </a:ext>
            </a:extLst>
          </p:cNvPr>
          <p:cNvSpPr txBox="1"/>
          <p:nvPr/>
        </p:nvSpPr>
        <p:spPr>
          <a:xfrm>
            <a:off x="1405054" y="5865541"/>
            <a:ext cx="134203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数据轨迹图</a:t>
            </a:r>
            <a:endParaRPr lang="en-US" dirty="0">
              <a:latin typeface="SimHei" panose="02010609060101010101" pitchFamily="49" charset="-122"/>
              <a:ea typeface="SimHei" panose="02010609060101010101" pitchFamily="49" charset="-122"/>
            </a:endParaRPr>
          </a:p>
        </p:txBody>
      </p:sp>
      <p:sp>
        <p:nvSpPr>
          <p:cNvPr id="18" name="TextBox 17">
            <a:extLst>
              <a:ext uri="{FF2B5EF4-FFF2-40B4-BE49-F238E27FC236}">
                <a16:creationId xmlns:a16="http://schemas.microsoft.com/office/drawing/2014/main" id="{E76ED4FD-56FC-CD43-859D-47DAEA52C654}"/>
              </a:ext>
            </a:extLst>
          </p:cNvPr>
          <p:cNvSpPr txBox="1"/>
          <p:nvPr/>
        </p:nvSpPr>
        <p:spPr>
          <a:xfrm>
            <a:off x="5657418" y="5865541"/>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抖动图</a:t>
            </a:r>
            <a:endParaRPr lang="en-US" dirty="0">
              <a:latin typeface="SimHei" panose="02010609060101010101" pitchFamily="49" charset="-122"/>
              <a:ea typeface="SimHei" panose="02010609060101010101" pitchFamily="49" charset="-122"/>
            </a:endParaRPr>
          </a:p>
        </p:txBody>
      </p:sp>
      <p:sp>
        <p:nvSpPr>
          <p:cNvPr id="19" name="TextBox 18">
            <a:extLst>
              <a:ext uri="{FF2B5EF4-FFF2-40B4-BE49-F238E27FC236}">
                <a16:creationId xmlns:a16="http://schemas.microsoft.com/office/drawing/2014/main" id="{B58392E7-382F-A649-9212-C7DDA1B93E10}"/>
              </a:ext>
            </a:extLst>
          </p:cNvPr>
          <p:cNvSpPr txBox="1"/>
          <p:nvPr/>
        </p:nvSpPr>
        <p:spPr>
          <a:xfrm>
            <a:off x="8465623" y="5865541"/>
            <a:ext cx="2324675" cy="369332"/>
          </a:xfrm>
          <a:prstGeom prst="rect">
            <a:avLst/>
          </a:prstGeom>
          <a:noFill/>
        </p:spPr>
        <p:txBody>
          <a:bodyPr wrap="none" rtlCol="0">
            <a:spAutoFit/>
          </a:bodyPr>
          <a:lstStyle/>
          <a:p>
            <a:r>
              <a:rPr lang="en-US" altLang="zh-CN" dirty="0">
                <a:latin typeface="SimHei" panose="02010609060101010101" pitchFamily="49" charset="-122"/>
                <a:ea typeface="SimHei" panose="02010609060101010101" pitchFamily="49" charset="-122"/>
              </a:rPr>
              <a:t>2D</a:t>
            </a:r>
            <a:r>
              <a:rPr lang="zh-CN" altLang="en-US" dirty="0">
                <a:latin typeface="SimHei" panose="02010609060101010101" pitchFamily="49" charset="-122"/>
                <a:ea typeface="SimHei" panose="02010609060101010101" pitchFamily="49" charset="-122"/>
              </a:rPr>
              <a:t>核密度估计示意图</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31773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559BE2F6-8FC1-B14F-A2F3-53244C5940E8}"/>
              </a:ext>
            </a:extLst>
          </p:cNvPr>
          <p:cNvPicPr>
            <a:picLocks noChangeAspect="1"/>
          </p:cNvPicPr>
          <p:nvPr/>
        </p:nvPicPr>
        <p:blipFill>
          <a:blip r:embed="rId3"/>
          <a:stretch>
            <a:fillRect/>
          </a:stretch>
        </p:blipFill>
        <p:spPr>
          <a:xfrm>
            <a:off x="1214560" y="2536447"/>
            <a:ext cx="4067869" cy="3871703"/>
          </a:xfrm>
          <a:prstGeom prst="rect">
            <a:avLst/>
          </a:prstGeom>
        </p:spPr>
      </p:pic>
      <p:pic>
        <p:nvPicPr>
          <p:cNvPr id="6" name="Picture 5">
            <a:extLst>
              <a:ext uri="{FF2B5EF4-FFF2-40B4-BE49-F238E27FC236}">
                <a16:creationId xmlns:a16="http://schemas.microsoft.com/office/drawing/2014/main" id="{536891E5-1CED-924B-AED2-9209DAC81121}"/>
              </a:ext>
            </a:extLst>
          </p:cNvPr>
          <p:cNvPicPr>
            <a:picLocks noChangeAspect="1"/>
          </p:cNvPicPr>
          <p:nvPr/>
        </p:nvPicPr>
        <p:blipFill>
          <a:blip r:embed="rId4"/>
          <a:stretch>
            <a:fillRect/>
          </a:stretch>
        </p:blipFill>
        <p:spPr>
          <a:xfrm>
            <a:off x="6358007" y="70895"/>
            <a:ext cx="4253711" cy="3871703"/>
          </a:xfrm>
          <a:prstGeom prst="rect">
            <a:avLst/>
          </a:prstGeom>
        </p:spPr>
      </p:pic>
      <p:pic>
        <p:nvPicPr>
          <p:cNvPr id="13" name="Picture 12">
            <a:extLst>
              <a:ext uri="{FF2B5EF4-FFF2-40B4-BE49-F238E27FC236}">
                <a16:creationId xmlns:a16="http://schemas.microsoft.com/office/drawing/2014/main" id="{83A0F0E9-71ED-F345-ADAA-B48F349BF707}"/>
              </a:ext>
            </a:extLst>
          </p:cNvPr>
          <p:cNvPicPr>
            <a:picLocks noChangeAspect="1"/>
          </p:cNvPicPr>
          <p:nvPr/>
        </p:nvPicPr>
        <p:blipFill>
          <a:blip r:embed="rId5"/>
          <a:stretch>
            <a:fillRect/>
          </a:stretch>
        </p:blipFill>
        <p:spPr>
          <a:xfrm>
            <a:off x="7414346" y="4249150"/>
            <a:ext cx="4191000" cy="2159000"/>
          </a:xfrm>
          <a:prstGeom prst="rect">
            <a:avLst/>
          </a:prstGeom>
        </p:spPr>
      </p:pic>
      <p:sp>
        <p:nvSpPr>
          <p:cNvPr id="14" name="TextBox 13">
            <a:extLst>
              <a:ext uri="{FF2B5EF4-FFF2-40B4-BE49-F238E27FC236}">
                <a16:creationId xmlns:a16="http://schemas.microsoft.com/office/drawing/2014/main" id="{06656236-7B1A-E54A-9C99-98952446DEB1}"/>
              </a:ext>
            </a:extLst>
          </p:cNvPr>
          <p:cNvSpPr txBox="1"/>
          <p:nvPr/>
        </p:nvSpPr>
        <p:spPr>
          <a:xfrm>
            <a:off x="2809912" y="6465482"/>
            <a:ext cx="1986441" cy="369332"/>
          </a:xfrm>
          <a:prstGeom prst="rect">
            <a:avLst/>
          </a:prstGeom>
          <a:noFill/>
        </p:spPr>
        <p:txBody>
          <a:bodyPr wrap="none" rtlCol="0">
            <a:spAutoFit/>
          </a:bodyPr>
          <a:lstStyle/>
          <a:p>
            <a:r>
              <a:rPr lang="zh-CN" altLang="en-US" dirty="0"/>
              <a:t>柱状图</a:t>
            </a:r>
            <a:r>
              <a:rPr lang="en-US" altLang="zh-CN" dirty="0"/>
              <a:t>——</a:t>
            </a:r>
            <a:r>
              <a:rPr lang="zh-CN" altLang="en-US" dirty="0"/>
              <a:t>条状图</a:t>
            </a:r>
            <a:endParaRPr lang="en-US" dirty="0"/>
          </a:p>
        </p:txBody>
      </p:sp>
      <p:sp>
        <p:nvSpPr>
          <p:cNvPr id="15" name="TextBox 14">
            <a:extLst>
              <a:ext uri="{FF2B5EF4-FFF2-40B4-BE49-F238E27FC236}">
                <a16:creationId xmlns:a16="http://schemas.microsoft.com/office/drawing/2014/main" id="{2DD71155-FFC8-5E44-92CA-0655755FB364}"/>
              </a:ext>
            </a:extLst>
          </p:cNvPr>
          <p:cNvSpPr txBox="1"/>
          <p:nvPr/>
        </p:nvSpPr>
        <p:spPr>
          <a:xfrm>
            <a:off x="8177855" y="3879818"/>
            <a:ext cx="1986441" cy="369332"/>
          </a:xfrm>
          <a:prstGeom prst="rect">
            <a:avLst/>
          </a:prstGeom>
          <a:noFill/>
        </p:spPr>
        <p:txBody>
          <a:bodyPr wrap="none" rtlCol="0">
            <a:spAutoFit/>
          </a:bodyPr>
          <a:lstStyle/>
          <a:p>
            <a:r>
              <a:rPr lang="zh-CN" altLang="en-US" dirty="0"/>
              <a:t>柱状图</a:t>
            </a:r>
            <a:r>
              <a:rPr lang="en-US" altLang="zh-CN" dirty="0"/>
              <a:t>——</a:t>
            </a:r>
            <a:r>
              <a:rPr lang="zh-CN" altLang="en-US" dirty="0"/>
              <a:t>堆叠图</a:t>
            </a:r>
            <a:endParaRPr lang="en-US" dirty="0"/>
          </a:p>
        </p:txBody>
      </p:sp>
      <p:sp>
        <p:nvSpPr>
          <p:cNvPr id="16" name="TextBox 15">
            <a:extLst>
              <a:ext uri="{FF2B5EF4-FFF2-40B4-BE49-F238E27FC236}">
                <a16:creationId xmlns:a16="http://schemas.microsoft.com/office/drawing/2014/main" id="{22F0DBC9-AE76-5245-BB36-DD85A9D38BD1}"/>
              </a:ext>
            </a:extLst>
          </p:cNvPr>
          <p:cNvSpPr txBox="1"/>
          <p:nvPr/>
        </p:nvSpPr>
        <p:spPr>
          <a:xfrm>
            <a:off x="8177855" y="6450530"/>
            <a:ext cx="2262158" cy="369332"/>
          </a:xfrm>
          <a:prstGeom prst="rect">
            <a:avLst/>
          </a:prstGeom>
          <a:noFill/>
        </p:spPr>
        <p:txBody>
          <a:bodyPr wrap="none" rtlCol="0">
            <a:spAutoFit/>
          </a:bodyPr>
          <a:lstStyle/>
          <a:p>
            <a:r>
              <a:rPr lang="zh-CN" altLang="en-US" dirty="0"/>
              <a:t>常见一维直方图类型</a:t>
            </a:r>
            <a:endParaRPr lang="en-US" dirty="0"/>
          </a:p>
        </p:txBody>
      </p:sp>
    </p:spTree>
    <p:extLst>
      <p:ext uri="{BB962C8B-B14F-4D97-AF65-F5344CB8AC3E}">
        <p14:creationId xmlns:p14="http://schemas.microsoft.com/office/powerpoint/2010/main" val="364001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4" name="Picture 3">
            <a:extLst>
              <a:ext uri="{FF2B5EF4-FFF2-40B4-BE49-F238E27FC236}">
                <a16:creationId xmlns:a16="http://schemas.microsoft.com/office/drawing/2014/main" id="{2DF2C737-4AB1-1D4B-931E-1905CDFA8221}"/>
              </a:ext>
            </a:extLst>
          </p:cNvPr>
          <p:cNvPicPr>
            <a:picLocks noChangeAspect="1"/>
          </p:cNvPicPr>
          <p:nvPr/>
        </p:nvPicPr>
        <p:blipFill>
          <a:blip r:embed="rId3"/>
          <a:stretch>
            <a:fillRect/>
          </a:stretch>
        </p:blipFill>
        <p:spPr>
          <a:xfrm>
            <a:off x="1886540" y="2536447"/>
            <a:ext cx="3137869" cy="3083768"/>
          </a:xfrm>
          <a:prstGeom prst="rect">
            <a:avLst/>
          </a:prstGeom>
        </p:spPr>
      </p:pic>
      <p:pic>
        <p:nvPicPr>
          <p:cNvPr id="10" name="Picture 9">
            <a:extLst>
              <a:ext uri="{FF2B5EF4-FFF2-40B4-BE49-F238E27FC236}">
                <a16:creationId xmlns:a16="http://schemas.microsoft.com/office/drawing/2014/main" id="{51537F32-48B3-624B-84F4-0A9FB7B10C50}"/>
              </a:ext>
            </a:extLst>
          </p:cNvPr>
          <p:cNvPicPr>
            <a:picLocks noChangeAspect="1"/>
          </p:cNvPicPr>
          <p:nvPr/>
        </p:nvPicPr>
        <p:blipFill>
          <a:blip r:embed="rId4"/>
          <a:stretch>
            <a:fillRect/>
          </a:stretch>
        </p:blipFill>
        <p:spPr>
          <a:xfrm>
            <a:off x="6887921" y="3122341"/>
            <a:ext cx="3417539" cy="2110833"/>
          </a:xfrm>
          <a:prstGeom prst="rect">
            <a:avLst/>
          </a:prstGeom>
        </p:spPr>
      </p:pic>
      <p:sp>
        <p:nvSpPr>
          <p:cNvPr id="11" name="TextBox 10">
            <a:extLst>
              <a:ext uri="{FF2B5EF4-FFF2-40B4-BE49-F238E27FC236}">
                <a16:creationId xmlns:a16="http://schemas.microsoft.com/office/drawing/2014/main" id="{F83A0C99-EB45-A34D-9336-87185B503BFE}"/>
              </a:ext>
            </a:extLst>
          </p:cNvPr>
          <p:cNvSpPr txBox="1"/>
          <p:nvPr/>
        </p:nvSpPr>
        <p:spPr>
          <a:xfrm>
            <a:off x="3132308" y="5919082"/>
            <a:ext cx="646331" cy="369332"/>
          </a:xfrm>
          <a:prstGeom prst="rect">
            <a:avLst/>
          </a:prstGeom>
          <a:noFill/>
        </p:spPr>
        <p:txBody>
          <a:bodyPr wrap="none" rtlCol="0">
            <a:spAutoFit/>
          </a:bodyPr>
          <a:lstStyle/>
          <a:p>
            <a:r>
              <a:rPr lang="zh-CN" altLang="en-US" dirty="0"/>
              <a:t>饼图</a:t>
            </a:r>
            <a:endParaRPr lang="en-US" dirty="0"/>
          </a:p>
        </p:txBody>
      </p:sp>
      <p:sp>
        <p:nvSpPr>
          <p:cNvPr id="12" name="TextBox 11">
            <a:extLst>
              <a:ext uri="{FF2B5EF4-FFF2-40B4-BE49-F238E27FC236}">
                <a16:creationId xmlns:a16="http://schemas.microsoft.com/office/drawing/2014/main" id="{4AB761AD-EA5F-C94B-988F-C288CAF1D612}"/>
              </a:ext>
            </a:extLst>
          </p:cNvPr>
          <p:cNvSpPr txBox="1"/>
          <p:nvPr/>
        </p:nvSpPr>
        <p:spPr>
          <a:xfrm>
            <a:off x="8363415" y="5843239"/>
            <a:ext cx="877163" cy="369332"/>
          </a:xfrm>
          <a:prstGeom prst="rect">
            <a:avLst/>
          </a:prstGeom>
          <a:noFill/>
        </p:spPr>
        <p:txBody>
          <a:bodyPr wrap="none" rtlCol="0">
            <a:spAutoFit/>
          </a:bodyPr>
          <a:lstStyle/>
          <a:p>
            <a:r>
              <a:rPr lang="zh-CN" altLang="en-US" dirty="0"/>
              <a:t>盒须图</a:t>
            </a:r>
            <a:endParaRPr lang="en-US" dirty="0"/>
          </a:p>
        </p:txBody>
      </p:sp>
    </p:spTree>
    <p:extLst>
      <p:ext uri="{BB962C8B-B14F-4D97-AF65-F5344CB8AC3E}">
        <p14:creationId xmlns:p14="http://schemas.microsoft.com/office/powerpoint/2010/main" val="6553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、双变量数据</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4AD8FD03-8801-C346-80B6-F0CAA9843094}"/>
              </a:ext>
            </a:extLst>
          </p:cNvPr>
          <p:cNvSpPr txBox="1"/>
          <p:nvPr/>
        </p:nvSpPr>
        <p:spPr>
          <a:xfrm>
            <a:off x="2368371" y="2536447"/>
            <a:ext cx="3108543" cy="1113766"/>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）散点图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）对数与半对数图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5166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、双变量数据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EE7B085A-C02A-954B-BAED-4FFEF2EBC087}"/>
              </a:ext>
            </a:extLst>
          </p:cNvPr>
          <p:cNvPicPr>
            <a:picLocks noChangeAspect="1"/>
          </p:cNvPicPr>
          <p:nvPr/>
        </p:nvPicPr>
        <p:blipFill>
          <a:blip r:embed="rId3"/>
          <a:stretch>
            <a:fillRect/>
          </a:stretch>
        </p:blipFill>
        <p:spPr>
          <a:xfrm>
            <a:off x="1455079" y="2228850"/>
            <a:ext cx="4330700" cy="4343400"/>
          </a:xfrm>
          <a:prstGeom prst="rect">
            <a:avLst/>
          </a:prstGeom>
        </p:spPr>
      </p:pic>
      <p:sp>
        <p:nvSpPr>
          <p:cNvPr id="4" name="TextBox 3">
            <a:extLst>
              <a:ext uri="{FF2B5EF4-FFF2-40B4-BE49-F238E27FC236}">
                <a16:creationId xmlns:a16="http://schemas.microsoft.com/office/drawing/2014/main" id="{98B5C89E-713D-DE4B-8AEB-CF487E8D2DF7}"/>
              </a:ext>
            </a:extLst>
          </p:cNvPr>
          <p:cNvSpPr txBox="1"/>
          <p:nvPr/>
        </p:nvSpPr>
        <p:spPr>
          <a:xfrm>
            <a:off x="3181847" y="6488668"/>
            <a:ext cx="877163" cy="369332"/>
          </a:xfrm>
          <a:prstGeom prst="rect">
            <a:avLst/>
          </a:prstGeom>
          <a:noFill/>
        </p:spPr>
        <p:txBody>
          <a:bodyPr wrap="none" rtlCol="0">
            <a:spAutoFit/>
          </a:bodyPr>
          <a:lstStyle/>
          <a:p>
            <a:r>
              <a:rPr lang="zh-CN" altLang="en-US" dirty="0"/>
              <a:t>散点图</a:t>
            </a:r>
            <a:endParaRPr lang="en-US" dirty="0"/>
          </a:p>
        </p:txBody>
      </p:sp>
      <p:pic>
        <p:nvPicPr>
          <p:cNvPr id="5" name="Picture 4">
            <a:extLst>
              <a:ext uri="{FF2B5EF4-FFF2-40B4-BE49-F238E27FC236}">
                <a16:creationId xmlns:a16="http://schemas.microsoft.com/office/drawing/2014/main" id="{10BEBACC-B042-1B4D-ABED-80ADE5708839}"/>
              </a:ext>
            </a:extLst>
          </p:cNvPr>
          <p:cNvPicPr>
            <a:picLocks noChangeAspect="1"/>
          </p:cNvPicPr>
          <p:nvPr/>
        </p:nvPicPr>
        <p:blipFill>
          <a:blip r:embed="rId4"/>
          <a:stretch>
            <a:fillRect/>
          </a:stretch>
        </p:blipFill>
        <p:spPr>
          <a:xfrm>
            <a:off x="6569152" y="2447228"/>
            <a:ext cx="4584700" cy="3390900"/>
          </a:xfrm>
          <a:prstGeom prst="rect">
            <a:avLst/>
          </a:prstGeom>
        </p:spPr>
      </p:pic>
      <p:sp>
        <p:nvSpPr>
          <p:cNvPr id="6" name="TextBox 5">
            <a:extLst>
              <a:ext uri="{FF2B5EF4-FFF2-40B4-BE49-F238E27FC236}">
                <a16:creationId xmlns:a16="http://schemas.microsoft.com/office/drawing/2014/main" id="{F328B6EC-EA5B-F04A-AD08-BCC46716E142}"/>
              </a:ext>
            </a:extLst>
          </p:cNvPr>
          <p:cNvSpPr txBox="1"/>
          <p:nvPr/>
        </p:nvSpPr>
        <p:spPr>
          <a:xfrm>
            <a:off x="8422920" y="6119336"/>
            <a:ext cx="877163" cy="369332"/>
          </a:xfrm>
          <a:prstGeom prst="rect">
            <a:avLst/>
          </a:prstGeom>
          <a:noFill/>
        </p:spPr>
        <p:txBody>
          <a:bodyPr wrap="none" rtlCol="0">
            <a:spAutoFit/>
          </a:bodyPr>
          <a:lstStyle/>
          <a:p>
            <a:r>
              <a:rPr lang="zh-CN" altLang="en-US" dirty="0"/>
              <a:t>对数图</a:t>
            </a:r>
            <a:endParaRPr lang="en-US" dirty="0"/>
          </a:p>
        </p:txBody>
      </p:sp>
    </p:spTree>
    <p:extLst>
      <p:ext uri="{BB962C8B-B14F-4D97-AF65-F5344CB8AC3E}">
        <p14:creationId xmlns:p14="http://schemas.microsoft.com/office/powerpoint/2010/main" val="105991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E06BD-4B14-1741-B5C9-FC3CDBB93FE9}"/>
              </a:ext>
            </a:extLst>
          </p:cNvPr>
          <p:cNvSpPr txBox="1"/>
          <p:nvPr/>
        </p:nvSpPr>
        <p:spPr>
          <a:xfrm>
            <a:off x="285750" y="285750"/>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A4479518-B9F4-BE4C-9C3A-15F2A991C473}"/>
              </a:ext>
            </a:extLst>
          </p:cNvPr>
          <p:cNvPicPr>
            <a:picLocks noChangeAspect="1"/>
          </p:cNvPicPr>
          <p:nvPr/>
        </p:nvPicPr>
        <p:blipFill>
          <a:blip r:embed="rId3"/>
          <a:stretch>
            <a:fillRect/>
          </a:stretch>
        </p:blipFill>
        <p:spPr>
          <a:xfrm>
            <a:off x="1310268" y="1519365"/>
            <a:ext cx="9571464" cy="1909635"/>
          </a:xfrm>
          <a:prstGeom prst="rect">
            <a:avLst/>
          </a:prstGeom>
        </p:spPr>
      </p:pic>
      <p:sp>
        <p:nvSpPr>
          <p:cNvPr id="6" name="TextBox 5">
            <a:extLst>
              <a:ext uri="{FF2B5EF4-FFF2-40B4-BE49-F238E27FC236}">
                <a16:creationId xmlns:a16="http://schemas.microsoft.com/office/drawing/2014/main" id="{FA946E92-E48C-E046-8C25-DDC7194289C4}"/>
              </a:ext>
            </a:extLst>
          </p:cNvPr>
          <p:cNvSpPr txBox="1"/>
          <p:nvPr/>
        </p:nvSpPr>
        <p:spPr>
          <a:xfrm>
            <a:off x="2285535" y="349504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数据采集</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5D9D759C-E04C-2341-B1BB-A30E9059C772}"/>
              </a:ext>
            </a:extLst>
          </p:cNvPr>
          <p:cNvSpPr txBox="1"/>
          <p:nvPr/>
        </p:nvSpPr>
        <p:spPr>
          <a:xfrm>
            <a:off x="2285535" y="4335715"/>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数据处理和变换</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127B9751-55CA-F743-85AA-F2EA032F0B73}"/>
              </a:ext>
            </a:extLst>
          </p:cNvPr>
          <p:cNvSpPr txBox="1"/>
          <p:nvPr/>
        </p:nvSpPr>
        <p:spPr>
          <a:xfrm>
            <a:off x="2285535" y="5209009"/>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可视化映射</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32A6803F-83AD-2B4E-B46E-3B2974B00DFD}"/>
              </a:ext>
            </a:extLst>
          </p:cNvPr>
          <p:cNvSpPr txBox="1"/>
          <p:nvPr/>
        </p:nvSpPr>
        <p:spPr>
          <a:xfrm>
            <a:off x="2285535" y="608230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用户感知</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2084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、多变量数据</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4AD8FD03-8801-C346-80B6-F0CAA9843094}"/>
              </a:ext>
            </a:extLst>
          </p:cNvPr>
          <p:cNvSpPr txBox="1"/>
          <p:nvPr/>
        </p:nvSpPr>
        <p:spPr>
          <a:xfrm>
            <a:off x="2368371" y="2536447"/>
            <a:ext cx="2492990" cy="1667764"/>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）等值线图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）热力图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）颜色映射图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96074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、多变量数据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660024ED-3C7B-8441-8520-4B3161335E43}"/>
              </a:ext>
            </a:extLst>
          </p:cNvPr>
          <p:cNvPicPr>
            <a:picLocks noChangeAspect="1"/>
          </p:cNvPicPr>
          <p:nvPr/>
        </p:nvPicPr>
        <p:blipFill>
          <a:blip r:embed="rId3"/>
          <a:stretch>
            <a:fillRect/>
          </a:stretch>
        </p:blipFill>
        <p:spPr>
          <a:xfrm>
            <a:off x="415112" y="2237579"/>
            <a:ext cx="4885193" cy="3605037"/>
          </a:xfrm>
          <a:prstGeom prst="rect">
            <a:avLst/>
          </a:prstGeom>
        </p:spPr>
      </p:pic>
      <p:pic>
        <p:nvPicPr>
          <p:cNvPr id="5" name="Picture 4">
            <a:extLst>
              <a:ext uri="{FF2B5EF4-FFF2-40B4-BE49-F238E27FC236}">
                <a16:creationId xmlns:a16="http://schemas.microsoft.com/office/drawing/2014/main" id="{A2DAAB67-B9BB-D741-AA22-D554E0A214FE}"/>
              </a:ext>
            </a:extLst>
          </p:cNvPr>
          <p:cNvPicPr>
            <a:picLocks noChangeAspect="1"/>
          </p:cNvPicPr>
          <p:nvPr/>
        </p:nvPicPr>
        <p:blipFill>
          <a:blip r:embed="rId4"/>
          <a:stretch>
            <a:fillRect/>
          </a:stretch>
        </p:blipFill>
        <p:spPr>
          <a:xfrm>
            <a:off x="6485051" y="208290"/>
            <a:ext cx="4343400" cy="3721100"/>
          </a:xfrm>
          <a:prstGeom prst="rect">
            <a:avLst/>
          </a:prstGeom>
        </p:spPr>
      </p:pic>
      <p:sp>
        <p:nvSpPr>
          <p:cNvPr id="6" name="TextBox 5">
            <a:extLst>
              <a:ext uri="{FF2B5EF4-FFF2-40B4-BE49-F238E27FC236}">
                <a16:creationId xmlns:a16="http://schemas.microsoft.com/office/drawing/2014/main" id="{6FF73E56-58A1-5D4D-A4D0-922168A9FF18}"/>
              </a:ext>
            </a:extLst>
          </p:cNvPr>
          <p:cNvSpPr txBox="1"/>
          <p:nvPr/>
        </p:nvSpPr>
        <p:spPr>
          <a:xfrm>
            <a:off x="1969315" y="5842616"/>
            <a:ext cx="1107996" cy="369332"/>
          </a:xfrm>
          <a:prstGeom prst="rect">
            <a:avLst/>
          </a:prstGeom>
          <a:noFill/>
        </p:spPr>
        <p:txBody>
          <a:bodyPr wrap="none" rtlCol="0">
            <a:spAutoFit/>
          </a:bodyPr>
          <a:lstStyle/>
          <a:p>
            <a:r>
              <a:rPr lang="zh-CN" altLang="en-US" dirty="0"/>
              <a:t>等值线图</a:t>
            </a:r>
            <a:endParaRPr lang="en-US" dirty="0"/>
          </a:p>
        </p:txBody>
      </p:sp>
      <p:sp>
        <p:nvSpPr>
          <p:cNvPr id="10" name="TextBox 9">
            <a:extLst>
              <a:ext uri="{FF2B5EF4-FFF2-40B4-BE49-F238E27FC236}">
                <a16:creationId xmlns:a16="http://schemas.microsoft.com/office/drawing/2014/main" id="{A9672392-A441-0C42-BA4C-490132AFF804}"/>
              </a:ext>
            </a:extLst>
          </p:cNvPr>
          <p:cNvSpPr txBox="1"/>
          <p:nvPr/>
        </p:nvSpPr>
        <p:spPr>
          <a:xfrm>
            <a:off x="8218169" y="4040097"/>
            <a:ext cx="877163" cy="369332"/>
          </a:xfrm>
          <a:prstGeom prst="rect">
            <a:avLst/>
          </a:prstGeom>
          <a:noFill/>
        </p:spPr>
        <p:txBody>
          <a:bodyPr wrap="none" rtlCol="0">
            <a:spAutoFit/>
          </a:bodyPr>
          <a:lstStyle/>
          <a:p>
            <a:r>
              <a:rPr lang="zh-CN" altLang="en-US" dirty="0"/>
              <a:t>热力图</a:t>
            </a:r>
            <a:endParaRPr lang="en-US" dirty="0"/>
          </a:p>
        </p:txBody>
      </p:sp>
      <p:pic>
        <p:nvPicPr>
          <p:cNvPr id="12" name="Picture 11">
            <a:extLst>
              <a:ext uri="{FF2B5EF4-FFF2-40B4-BE49-F238E27FC236}">
                <a16:creationId xmlns:a16="http://schemas.microsoft.com/office/drawing/2014/main" id="{A27B1559-C902-374E-9578-D9F73B003C4B}"/>
              </a:ext>
            </a:extLst>
          </p:cNvPr>
          <p:cNvPicPr>
            <a:picLocks noChangeAspect="1"/>
          </p:cNvPicPr>
          <p:nvPr/>
        </p:nvPicPr>
        <p:blipFill>
          <a:blip r:embed="rId5"/>
          <a:stretch>
            <a:fillRect/>
          </a:stretch>
        </p:blipFill>
        <p:spPr>
          <a:xfrm>
            <a:off x="6675550" y="4409429"/>
            <a:ext cx="3962400" cy="2155249"/>
          </a:xfrm>
          <a:prstGeom prst="rect">
            <a:avLst/>
          </a:prstGeom>
        </p:spPr>
      </p:pic>
      <p:sp>
        <p:nvSpPr>
          <p:cNvPr id="14" name="TextBox 13">
            <a:extLst>
              <a:ext uri="{FF2B5EF4-FFF2-40B4-BE49-F238E27FC236}">
                <a16:creationId xmlns:a16="http://schemas.microsoft.com/office/drawing/2014/main" id="{9E9E7B16-65E4-9F40-B3F5-9FE7547906BB}"/>
              </a:ext>
            </a:extLst>
          </p:cNvPr>
          <p:cNvSpPr txBox="1"/>
          <p:nvPr/>
        </p:nvSpPr>
        <p:spPr>
          <a:xfrm>
            <a:off x="7805854" y="6501354"/>
            <a:ext cx="1915909" cy="369332"/>
          </a:xfrm>
          <a:prstGeom prst="rect">
            <a:avLst/>
          </a:prstGeom>
          <a:noFill/>
        </p:spPr>
        <p:txBody>
          <a:bodyPr wrap="none" rtlCol="0">
            <a:spAutoFit/>
          </a:bodyPr>
          <a:lstStyle/>
          <a:p>
            <a:r>
              <a:rPr lang="zh-CN" altLang="en-US" dirty="0"/>
              <a:t>颜色映射</a:t>
            </a:r>
            <a:r>
              <a:rPr lang="en-US" altLang="zh-CN" dirty="0"/>
              <a:t>+</a:t>
            </a:r>
            <a:r>
              <a:rPr lang="zh-CN" altLang="en-US" dirty="0"/>
              <a:t>条状图</a:t>
            </a:r>
            <a:endParaRPr lang="en-US" dirty="0"/>
          </a:p>
        </p:txBody>
      </p:sp>
    </p:spTree>
    <p:extLst>
      <p:ext uri="{BB962C8B-B14F-4D97-AF65-F5344CB8AC3E}">
        <p14:creationId xmlns:p14="http://schemas.microsoft.com/office/powerpoint/2010/main" val="370168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、时序数据</a:t>
            </a:r>
            <a:endParaRPr lang="en-US" sz="2400" dirty="0">
              <a:latin typeface="SimHei" panose="02010609060101010101" pitchFamily="49" charset="-122"/>
              <a:ea typeface="SimHei" panose="02010609060101010101" pitchFamily="49" charset="-122"/>
            </a:endParaRPr>
          </a:p>
        </p:txBody>
      </p:sp>
      <p:pic>
        <p:nvPicPr>
          <p:cNvPr id="2" name="Picture 1">
            <a:extLst>
              <a:ext uri="{FF2B5EF4-FFF2-40B4-BE49-F238E27FC236}">
                <a16:creationId xmlns:a16="http://schemas.microsoft.com/office/drawing/2014/main" id="{80554B1B-46C5-F740-ACB0-D7EEA3A5D001}"/>
              </a:ext>
            </a:extLst>
          </p:cNvPr>
          <p:cNvPicPr>
            <a:picLocks noChangeAspect="1"/>
          </p:cNvPicPr>
          <p:nvPr/>
        </p:nvPicPr>
        <p:blipFill>
          <a:blip r:embed="rId3"/>
          <a:stretch>
            <a:fillRect/>
          </a:stretch>
        </p:blipFill>
        <p:spPr>
          <a:xfrm>
            <a:off x="2667000" y="2536447"/>
            <a:ext cx="6858000" cy="3670300"/>
          </a:xfrm>
          <a:prstGeom prst="rect">
            <a:avLst/>
          </a:prstGeom>
        </p:spPr>
      </p:pic>
      <p:sp>
        <p:nvSpPr>
          <p:cNvPr id="4" name="TextBox 3">
            <a:extLst>
              <a:ext uri="{FF2B5EF4-FFF2-40B4-BE49-F238E27FC236}">
                <a16:creationId xmlns:a16="http://schemas.microsoft.com/office/drawing/2014/main" id="{5F7A9CF4-9C7A-2843-9E7E-484C065F7F0F}"/>
              </a:ext>
            </a:extLst>
          </p:cNvPr>
          <p:cNvSpPr txBox="1"/>
          <p:nvPr/>
        </p:nvSpPr>
        <p:spPr>
          <a:xfrm>
            <a:off x="5657418" y="6320948"/>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走势图</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6623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892097" y="101538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C930261B-5E83-434E-A77C-ADD632438CF9}"/>
              </a:ext>
            </a:extLst>
          </p:cNvPr>
          <p:cNvSpPr txBox="1"/>
          <p:nvPr/>
        </p:nvSpPr>
        <p:spPr>
          <a:xfrm>
            <a:off x="3658830" y="6470745"/>
            <a:ext cx="480131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根据分析需求可采用的基本型统计可视化方法</a:t>
            </a:r>
            <a:endParaRPr lang="en-US"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4A950F1A-5DB2-C043-8063-DB3CA8856D4F}"/>
              </a:ext>
            </a:extLst>
          </p:cNvPr>
          <p:cNvPicPr>
            <a:picLocks noChangeAspect="1"/>
          </p:cNvPicPr>
          <p:nvPr/>
        </p:nvPicPr>
        <p:blipFill>
          <a:blip r:embed="rId3"/>
          <a:stretch>
            <a:fillRect/>
          </a:stretch>
        </p:blipFill>
        <p:spPr>
          <a:xfrm rot="5400000">
            <a:off x="3591328" y="499176"/>
            <a:ext cx="4936319" cy="6858000"/>
          </a:xfrm>
          <a:prstGeom prst="rect">
            <a:avLst/>
          </a:prstGeom>
        </p:spPr>
      </p:pic>
    </p:spTree>
    <p:extLst>
      <p:ext uri="{BB962C8B-B14F-4D97-AF65-F5344CB8AC3E}">
        <p14:creationId xmlns:p14="http://schemas.microsoft.com/office/powerpoint/2010/main" val="3814230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811BE5C7-D9D4-2E42-97BC-674CCD019310}"/>
              </a:ext>
            </a:extLst>
          </p:cNvPr>
          <p:cNvSpPr txBox="1"/>
          <p:nvPr/>
        </p:nvSpPr>
        <p:spPr>
          <a:xfrm>
            <a:off x="1661797" y="1860177"/>
            <a:ext cx="5609228" cy="4437753"/>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表达能力强</a:t>
            </a:r>
            <a:endParaRPr lang="en-US" altLang="zh-CN" sz="2400" dirty="0">
              <a:latin typeface="SimHei" panose="02010609060101010101" pitchFamily="49" charset="-122"/>
              <a:ea typeface="SimHei" panose="02010609060101010101" pitchFamily="49" charset="-122"/>
            </a:endParaRPr>
          </a:p>
          <a:p>
            <a:pPr marL="800100" lvl="1"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真实全面地反映数据的内容</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有效性强</a:t>
            </a:r>
            <a:endParaRPr lang="en-US" altLang="zh-CN" sz="2400" dirty="0">
              <a:latin typeface="SimHei" panose="02010609060101010101" pitchFamily="49" charset="-122"/>
              <a:ea typeface="SimHei" panose="02010609060101010101" pitchFamily="49" charset="-122"/>
            </a:endParaRPr>
          </a:p>
          <a:p>
            <a:pPr marL="800100" lvl="1"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用户对可视化显示信息的理解效率</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简洁</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易用</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美感</a:t>
            </a:r>
            <a:endParaRPr lang="en-US" altLang="zh-CN" sz="2400" dirty="0">
              <a:latin typeface="SimHei" panose="02010609060101010101" pitchFamily="49" charset="-122"/>
              <a:ea typeface="SimHei" panose="02010609060101010101" pitchFamily="49" charset="-122"/>
            </a:endParaRPr>
          </a:p>
          <a:p>
            <a:pPr>
              <a:lnSpc>
                <a:spcPct val="150000"/>
              </a:lnSpc>
            </a:pP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908051" y="1010068"/>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可视化设计目标</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08790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可视化设计框架</a:t>
            </a:r>
            <a:endParaRPr lang="en-US" sz="2400" dirty="0">
              <a:latin typeface="SimHei" panose="02010609060101010101" pitchFamily="49" charset="-122"/>
              <a:ea typeface="SimHei" panose="02010609060101010101" pitchFamily="49" charset="-122"/>
            </a:endParaRPr>
          </a:p>
        </p:txBody>
      </p:sp>
      <p:grpSp>
        <p:nvGrpSpPr>
          <p:cNvPr id="10" name="组合 2">
            <a:extLst>
              <a:ext uri="{FF2B5EF4-FFF2-40B4-BE49-F238E27FC236}">
                <a16:creationId xmlns:a16="http://schemas.microsoft.com/office/drawing/2014/main" id="{58BF29ED-E67C-B049-B6F8-BF51E21D06EB}"/>
              </a:ext>
            </a:extLst>
          </p:cNvPr>
          <p:cNvGrpSpPr/>
          <p:nvPr/>
        </p:nvGrpSpPr>
        <p:grpSpPr>
          <a:xfrm>
            <a:off x="1320663" y="1766436"/>
            <a:ext cx="4521368" cy="3689308"/>
            <a:chOff x="4932040" y="3068960"/>
            <a:chExt cx="3302620" cy="2694844"/>
          </a:xfrm>
        </p:grpSpPr>
        <p:pic>
          <p:nvPicPr>
            <p:cNvPr id="11" name="Picture 17">
              <a:extLst>
                <a:ext uri="{FF2B5EF4-FFF2-40B4-BE49-F238E27FC236}">
                  <a16:creationId xmlns:a16="http://schemas.microsoft.com/office/drawing/2014/main" id="{355B6146-53A9-4F40-BAB4-4EBCC1440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068960"/>
              <a:ext cx="3302620" cy="242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
              <a:extLst>
                <a:ext uri="{FF2B5EF4-FFF2-40B4-BE49-F238E27FC236}">
                  <a16:creationId xmlns:a16="http://schemas.microsoft.com/office/drawing/2014/main" id="{C2F29397-89C6-044B-BF09-9E58FF745F09}"/>
                </a:ext>
              </a:extLst>
            </p:cNvPr>
            <p:cNvSpPr/>
            <p:nvPr/>
          </p:nvSpPr>
          <p:spPr>
            <a:xfrm>
              <a:off x="5422521" y="5494027"/>
              <a:ext cx="2321658" cy="269777"/>
            </a:xfrm>
            <a:prstGeom prst="rect">
              <a:avLst/>
            </a:prstGeom>
          </p:spPr>
          <p:txBody>
            <a:bodyPr wrap="square">
              <a:spAutoFit/>
            </a:bodyPr>
            <a:lstStyle/>
            <a:p>
              <a:r>
                <a:rPr lang="zh-CN" altLang="zh-CN" dirty="0"/>
                <a:t>数据可视化的循环式设计模型</a:t>
              </a:r>
              <a:endParaRPr lang="zh-CN" altLang="en-US" dirty="0"/>
            </a:p>
          </p:txBody>
        </p:sp>
      </p:grpSp>
      <p:sp>
        <p:nvSpPr>
          <p:cNvPr id="16" name="内容占位符 2">
            <a:extLst>
              <a:ext uri="{FF2B5EF4-FFF2-40B4-BE49-F238E27FC236}">
                <a16:creationId xmlns:a16="http://schemas.microsoft.com/office/drawing/2014/main" id="{2FD797D4-C72A-A847-9F9F-760B228045AE}"/>
              </a:ext>
            </a:extLst>
          </p:cNvPr>
          <p:cNvSpPr>
            <a:spLocks noGrp="1" noChangeArrowheads="1"/>
          </p:cNvSpPr>
          <p:nvPr/>
        </p:nvSpPr>
        <p:spPr bwMode="auto">
          <a:xfrm>
            <a:off x="6059488" y="1939792"/>
            <a:ext cx="5240600" cy="3926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可视化设计的</a:t>
            </a:r>
            <a:r>
              <a:rPr lang="en-US" altLang="zh-CN" sz="2800" dirty="0">
                <a:latin typeface="Times New Roman" pitchFamily="18" charset="0"/>
                <a:ea typeface="黑体" pitchFamily="49" charset="-122"/>
                <a:cs typeface="Times New Roman" pitchFamily="18" charset="0"/>
                <a:sym typeface="Calibri" pitchFamily="34" charset="0"/>
              </a:rPr>
              <a:t>4</a:t>
            </a:r>
            <a:r>
              <a:rPr lang="zh-CN" altLang="en-US" sz="2800" dirty="0">
                <a:latin typeface="Times New Roman" pitchFamily="18" charset="0"/>
                <a:ea typeface="黑体" pitchFamily="49" charset="-122"/>
                <a:cs typeface="Times New Roman" pitchFamily="18" charset="0"/>
                <a:sym typeface="Calibri" pitchFamily="34" charset="0"/>
              </a:rPr>
              <a:t>个层次</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问题刻画层</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数据层</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编码和交互层（核心）</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设计并实施用户实验</a:t>
            </a:r>
          </a:p>
        </p:txBody>
      </p:sp>
    </p:spTree>
    <p:extLst>
      <p:ext uri="{BB962C8B-B14F-4D97-AF65-F5344CB8AC3E}">
        <p14:creationId xmlns:p14="http://schemas.microsoft.com/office/powerpoint/2010/main" val="32385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www.vizinsight.com/blog/wp-content/uploads/2011/11/post_2011-11-20_01.jpg">
            <a:extLst>
              <a:ext uri="{FF2B5EF4-FFF2-40B4-BE49-F238E27FC236}">
                <a16:creationId xmlns:a16="http://schemas.microsoft.com/office/drawing/2014/main" id="{7EDD298A-8152-9E42-9AFF-314A6256B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724" y="4619922"/>
            <a:ext cx="3825179" cy="202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8ACC752-8526-304D-90A4-8FAE7F18770A}"/>
              </a:ext>
            </a:extLst>
          </p:cNvPr>
          <p:cNvSpPr txBox="1"/>
          <p:nvPr/>
        </p:nvSpPr>
        <p:spPr>
          <a:xfrm>
            <a:off x="1275764" y="4072100"/>
            <a:ext cx="10316367" cy="707886"/>
          </a:xfrm>
          <a:prstGeom prst="rect">
            <a:avLst/>
          </a:prstGeom>
          <a:noFill/>
        </p:spPr>
        <p:txBody>
          <a:bodyPr wrap="square" rtlCol="0">
            <a:spAutoFit/>
          </a:bodyPr>
          <a:lstStyle/>
          <a:p>
            <a:r>
              <a:rPr lang="en-US" altLang="zh-CN" sz="2000" dirty="0">
                <a:latin typeface="SimHei" panose="02010609060101010101" pitchFamily="49" charset="-122"/>
                <a:ea typeface="SimHei" panose="02010609060101010101" pitchFamily="49" charset="-122"/>
              </a:rPr>
              <a:t>	</a:t>
            </a:r>
            <a:r>
              <a:rPr lang="zh-CN" altLang="en-US" sz="2000" dirty="0">
                <a:latin typeface="SimHei" panose="02010609060101010101" pitchFamily="49" charset="-122"/>
                <a:ea typeface="SimHei" panose="02010609060101010101" pitchFamily="49" charset="-122"/>
              </a:rPr>
              <a:t>可以充分利用人们已有的先验知识，从而降低人们对信息的感知和认知所需要的时间。合理选择标记和通道，以确保用户能够很容易的理解可视化所展示的内容</a:t>
            </a:r>
            <a:endParaRPr lang="en-US" sz="20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可视化设计步骤</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29138A38-C397-2E44-B2CF-8D8B8C9C183D}"/>
              </a:ext>
            </a:extLst>
          </p:cNvPr>
          <p:cNvSpPr txBox="1"/>
          <p:nvPr/>
        </p:nvSpPr>
        <p:spPr>
          <a:xfrm>
            <a:off x="892097" y="163639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、数据的筛选</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D68100F0-E43B-984F-AA13-4CF918B04782}"/>
              </a:ext>
            </a:extLst>
          </p:cNvPr>
          <p:cNvSpPr txBox="1"/>
          <p:nvPr/>
        </p:nvSpPr>
        <p:spPr>
          <a:xfrm>
            <a:off x="937816" y="3420813"/>
            <a:ext cx="4649030"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、确定数据到可视化的直观映射</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C2BFB4ED-C915-C94F-9CC1-6E31195DFE3D}"/>
              </a:ext>
            </a:extLst>
          </p:cNvPr>
          <p:cNvSpPr txBox="1"/>
          <p:nvPr/>
        </p:nvSpPr>
        <p:spPr>
          <a:xfrm>
            <a:off x="892097" y="4969608"/>
            <a:ext cx="5264583"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、视图的选择和用户交互控制的设计</a:t>
            </a:r>
            <a:endParaRPr lang="en-US" sz="24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FDA206E4-C34C-2B4E-949F-964A88B84217}"/>
              </a:ext>
            </a:extLst>
          </p:cNvPr>
          <p:cNvSpPr txBox="1"/>
          <p:nvPr/>
        </p:nvSpPr>
        <p:spPr>
          <a:xfrm>
            <a:off x="1275764" y="2251605"/>
            <a:ext cx="10316367" cy="1015663"/>
          </a:xfrm>
          <a:prstGeom prst="rect">
            <a:avLst/>
          </a:prstGeom>
          <a:noFill/>
        </p:spPr>
        <p:txBody>
          <a:bodyPr wrap="square" rtlCol="0">
            <a:spAutoFit/>
          </a:bodyPr>
          <a:lstStyle/>
          <a:p>
            <a:r>
              <a:rPr lang="en-US" altLang="zh-CN" sz="2000" dirty="0">
                <a:latin typeface="SimHei" panose="02010609060101010101" pitchFamily="49" charset="-122"/>
                <a:ea typeface="SimHei" panose="02010609060101010101" pitchFamily="49" charset="-122"/>
              </a:rPr>
              <a:t>	</a:t>
            </a:r>
            <a:r>
              <a:rPr lang="zh-CN" altLang="en-US" sz="2000" dirty="0">
                <a:latin typeface="SimHei" panose="02010609060101010101" pitchFamily="49" charset="-122"/>
                <a:ea typeface="SimHei" panose="02010609060101010101" pitchFamily="49" charset="-122"/>
              </a:rPr>
              <a:t>（</a:t>
            </a: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）一个好的可视化应向用户提供对数据进行筛选的操作，从而可以让用户选择数据的哪一部分被显示，而其他部分则在需要的时候才显示。（</a:t>
            </a: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）或者通过多视图或多显示器，将数据根据相关性分别显示。</a:t>
            </a:r>
            <a:endParaRPr lang="en-US" altLang="zh-CN" sz="20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8F31EE6-C058-2C46-8FEE-A4D7DF11BF5E}"/>
              </a:ext>
            </a:extLst>
          </p:cNvPr>
          <p:cNvSpPr txBox="1"/>
          <p:nvPr/>
        </p:nvSpPr>
        <p:spPr>
          <a:xfrm>
            <a:off x="1275763" y="5667329"/>
            <a:ext cx="5445077" cy="1015663"/>
          </a:xfrm>
          <a:prstGeom prst="rect">
            <a:avLst/>
          </a:prstGeom>
          <a:noFill/>
        </p:spPr>
        <p:txBody>
          <a:bodyPr wrap="square" rtlCol="0">
            <a:spAutoFit/>
          </a:bodyPr>
          <a:lstStyle/>
          <a:p>
            <a:r>
              <a:rPr lang="zh-CN" altLang="en-US" sz="2000" dirty="0">
                <a:latin typeface="SimHei" panose="02010609060101010101" pitchFamily="49" charset="-122"/>
                <a:ea typeface="SimHei" panose="02010609060101010101" pitchFamily="49" charset="-122"/>
              </a:rPr>
              <a:t>（</a:t>
            </a: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）滚动与缩放；（</a:t>
            </a: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）颜色映射的控制；（</a:t>
            </a:r>
            <a:r>
              <a:rPr lang="en-US" altLang="zh-CN" sz="2000" dirty="0">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）数据映射方式的控制；（</a:t>
            </a:r>
            <a:r>
              <a:rPr lang="en-US" altLang="zh-CN" sz="2000" dirty="0">
                <a:latin typeface="SimHei" panose="02010609060101010101" pitchFamily="49" charset="-122"/>
                <a:ea typeface="SimHei" panose="02010609060101010101" pitchFamily="49" charset="-122"/>
              </a:rPr>
              <a:t>4</a:t>
            </a:r>
            <a:r>
              <a:rPr lang="zh-CN" altLang="en-US" sz="2000" dirty="0">
                <a:latin typeface="SimHei" panose="02010609060101010101" pitchFamily="49" charset="-122"/>
                <a:ea typeface="SimHei" panose="02010609060101010101" pitchFamily="49" charset="-122"/>
              </a:rPr>
              <a:t>）数据缩放和裁剪工具；（</a:t>
            </a:r>
            <a:r>
              <a:rPr lang="en-US" altLang="zh-CN" sz="2000" dirty="0">
                <a:latin typeface="SimHei" panose="02010609060101010101" pitchFamily="49" charset="-122"/>
                <a:ea typeface="SimHei" panose="02010609060101010101" pitchFamily="49" charset="-122"/>
              </a:rPr>
              <a:t>5</a:t>
            </a:r>
            <a:r>
              <a:rPr lang="zh-CN" altLang="en-US" sz="2000" dirty="0">
                <a:latin typeface="SimHei" panose="02010609060101010101" pitchFamily="49" charset="-122"/>
                <a:ea typeface="SimHei" panose="02010609060101010101" pitchFamily="49" charset="-122"/>
              </a:rPr>
              <a:t>）细节层次控制</a:t>
            </a:r>
            <a:endParaRPr lang="en-US" sz="2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50884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可视化中的美学因素</a:t>
            </a:r>
            <a:endParaRPr lang="en-US" sz="2400" dirty="0">
              <a:latin typeface="SimHei" panose="02010609060101010101" pitchFamily="49" charset="-122"/>
              <a:ea typeface="SimHei" panose="02010609060101010101" pitchFamily="49" charset="-122"/>
            </a:endParaRPr>
          </a:p>
        </p:txBody>
      </p:sp>
      <p:sp>
        <p:nvSpPr>
          <p:cNvPr id="11" name="内容占位符 2">
            <a:extLst>
              <a:ext uri="{FF2B5EF4-FFF2-40B4-BE49-F238E27FC236}">
                <a16:creationId xmlns:a16="http://schemas.microsoft.com/office/drawing/2014/main" id="{D0D9778A-ABDA-1743-9E2F-1B9DFBF05D22}"/>
              </a:ext>
            </a:extLst>
          </p:cNvPr>
          <p:cNvSpPr>
            <a:spLocks noGrp="1" noChangeArrowheads="1"/>
          </p:cNvSpPr>
          <p:nvPr/>
        </p:nvSpPr>
        <p:spPr bwMode="auto">
          <a:xfrm>
            <a:off x="1731700" y="162687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认真仔细地对待可视化设计中的网格及其标注</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正确使用颜色</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合理使用网格</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美学原则</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聚焦</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平衡</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简单</a:t>
            </a:r>
            <a:endParaRPr lang="en-US" altLang="zh-CN" sz="2400" dirty="0">
              <a:latin typeface="Times New Roman" pitchFamily="18" charset="0"/>
              <a:ea typeface="黑体" pitchFamily="49" charset="-122"/>
              <a:cs typeface="Times New Roman" pitchFamily="18" charset="0"/>
              <a:sym typeface="Calibri" pitchFamily="34" charset="0"/>
            </a:endParaRPr>
          </a:p>
        </p:txBody>
      </p:sp>
      <p:grpSp>
        <p:nvGrpSpPr>
          <p:cNvPr id="13" name="组合 4">
            <a:extLst>
              <a:ext uri="{FF2B5EF4-FFF2-40B4-BE49-F238E27FC236}">
                <a16:creationId xmlns:a16="http://schemas.microsoft.com/office/drawing/2014/main" id="{878F2025-ED8D-494F-B467-873C901FF747}"/>
              </a:ext>
            </a:extLst>
          </p:cNvPr>
          <p:cNvGrpSpPr/>
          <p:nvPr/>
        </p:nvGrpSpPr>
        <p:grpSpPr>
          <a:xfrm>
            <a:off x="4600105" y="2862590"/>
            <a:ext cx="5226050" cy="2342122"/>
            <a:chOff x="3479965" y="3727345"/>
            <a:chExt cx="5226050" cy="2342122"/>
          </a:xfrm>
        </p:grpSpPr>
        <p:pic>
          <p:nvPicPr>
            <p:cNvPr id="14" name="图片 7">
              <a:extLst>
                <a:ext uri="{FF2B5EF4-FFF2-40B4-BE49-F238E27FC236}">
                  <a16:creationId xmlns:a16="http://schemas.microsoft.com/office/drawing/2014/main" id="{76D35A45-2A18-ED4F-8BED-A0E7BCE39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965" y="3727345"/>
              <a:ext cx="5226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a:extLst>
                <a:ext uri="{FF2B5EF4-FFF2-40B4-BE49-F238E27FC236}">
                  <a16:creationId xmlns:a16="http://schemas.microsoft.com/office/drawing/2014/main" id="{2A553865-24D0-4446-8D34-A0282C415DB7}"/>
                </a:ext>
              </a:extLst>
            </p:cNvPr>
            <p:cNvSpPr/>
            <p:nvPr/>
          </p:nvSpPr>
          <p:spPr>
            <a:xfrm>
              <a:off x="3806990" y="5546247"/>
              <a:ext cx="4572000" cy="523220"/>
            </a:xfrm>
            <a:prstGeom prst="rect">
              <a:avLst/>
            </a:prstGeom>
          </p:spPr>
          <p:txBody>
            <a:bodyPr>
              <a:spAutoFit/>
            </a:bodyPr>
            <a:lstStyle/>
            <a:p>
              <a:r>
                <a:rPr lang="en-US" altLang="zh-CN" sz="1400" dirty="0"/>
                <a:t>(a)</a:t>
              </a:r>
              <a:r>
                <a:rPr lang="zh-CN" altLang="zh-CN" sz="1400" dirty="0"/>
                <a:t>不完整的可视化结果，用户无法得知几条曲线的意义</a:t>
              </a:r>
              <a:r>
                <a:rPr lang="en-US" altLang="zh-CN" sz="1400" dirty="0"/>
                <a:t>; (b)</a:t>
              </a:r>
              <a:r>
                <a:rPr lang="zh-CN" altLang="zh-CN" sz="1400" dirty="0"/>
                <a:t>一个完整的可视化结果。</a:t>
              </a:r>
              <a:endParaRPr lang="zh-CN" altLang="en-US" sz="1400" dirty="0"/>
            </a:p>
          </p:txBody>
        </p:sp>
      </p:grpSp>
      <p:grpSp>
        <p:nvGrpSpPr>
          <p:cNvPr id="16" name="组合 7">
            <a:extLst>
              <a:ext uri="{FF2B5EF4-FFF2-40B4-BE49-F238E27FC236}">
                <a16:creationId xmlns:a16="http://schemas.microsoft.com/office/drawing/2014/main" id="{157E7F44-B742-1141-8A98-24F4B44CF11C}"/>
              </a:ext>
            </a:extLst>
          </p:cNvPr>
          <p:cNvGrpSpPr/>
          <p:nvPr/>
        </p:nvGrpSpPr>
        <p:grpSpPr>
          <a:xfrm>
            <a:off x="4323988" y="4590782"/>
            <a:ext cx="5295900" cy="1459904"/>
            <a:chOff x="3203848" y="4437112"/>
            <a:chExt cx="5295900" cy="1459904"/>
          </a:xfrm>
        </p:grpSpPr>
        <p:pic>
          <p:nvPicPr>
            <p:cNvPr id="17" name="图片 1030">
              <a:extLst>
                <a:ext uri="{FF2B5EF4-FFF2-40B4-BE49-F238E27FC236}">
                  <a16:creationId xmlns:a16="http://schemas.microsoft.com/office/drawing/2014/main" id="{4677F95A-9D59-C549-BF1B-792EC5B18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437112"/>
              <a:ext cx="52959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6">
              <a:extLst>
                <a:ext uri="{FF2B5EF4-FFF2-40B4-BE49-F238E27FC236}">
                  <a16:creationId xmlns:a16="http://schemas.microsoft.com/office/drawing/2014/main" id="{19F21B7D-B703-D94A-9162-B189A0933471}"/>
                </a:ext>
              </a:extLst>
            </p:cNvPr>
            <p:cNvSpPr/>
            <p:nvPr/>
          </p:nvSpPr>
          <p:spPr>
            <a:xfrm>
              <a:off x="4644008" y="5589239"/>
              <a:ext cx="2159566" cy="307777"/>
            </a:xfrm>
            <a:prstGeom prst="rect">
              <a:avLst/>
            </a:prstGeom>
          </p:spPr>
          <p:txBody>
            <a:bodyPr wrap="none">
              <a:spAutoFit/>
            </a:bodyPr>
            <a:lstStyle/>
            <a:p>
              <a:r>
                <a:rPr lang="zh-CN" altLang="zh-CN" sz="1400" dirty="0"/>
                <a:t>网格及其标注的合理使用</a:t>
              </a:r>
              <a:endParaRPr lang="zh-CN" altLang="en-US" sz="1400" dirty="0"/>
            </a:p>
          </p:txBody>
        </p:sp>
      </p:grpSp>
      <p:grpSp>
        <p:nvGrpSpPr>
          <p:cNvPr id="19" name="组合 9">
            <a:extLst>
              <a:ext uri="{FF2B5EF4-FFF2-40B4-BE49-F238E27FC236}">
                <a16:creationId xmlns:a16="http://schemas.microsoft.com/office/drawing/2014/main" id="{5A391D86-D2E5-7B40-B20A-C1BE1A8FC866}"/>
              </a:ext>
            </a:extLst>
          </p:cNvPr>
          <p:cNvGrpSpPr/>
          <p:nvPr/>
        </p:nvGrpSpPr>
        <p:grpSpPr>
          <a:xfrm>
            <a:off x="4213807" y="3631182"/>
            <a:ext cx="5226050" cy="1919199"/>
            <a:chOff x="0" y="-23853"/>
            <a:chExt cx="5226050" cy="1919199"/>
          </a:xfrm>
        </p:grpSpPr>
        <p:pic>
          <p:nvPicPr>
            <p:cNvPr id="20" name="图片 1031">
              <a:extLst>
                <a:ext uri="{FF2B5EF4-FFF2-40B4-BE49-F238E27FC236}">
                  <a16:creationId xmlns:a16="http://schemas.microsoft.com/office/drawing/2014/main" id="{ABDD5B13-341D-5E49-B4AC-B6B799EE0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3853"/>
              <a:ext cx="52260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8">
              <a:extLst>
                <a:ext uri="{FF2B5EF4-FFF2-40B4-BE49-F238E27FC236}">
                  <a16:creationId xmlns:a16="http://schemas.microsoft.com/office/drawing/2014/main" id="{8125FAB5-9AD1-B340-A4CF-7C1FD824C6BF}"/>
                </a:ext>
              </a:extLst>
            </p:cNvPr>
            <p:cNvSpPr/>
            <p:nvPr/>
          </p:nvSpPr>
          <p:spPr>
            <a:xfrm>
              <a:off x="1547664" y="1556792"/>
              <a:ext cx="2236510" cy="338554"/>
            </a:xfrm>
            <a:prstGeom prst="rect">
              <a:avLst/>
            </a:prstGeom>
          </p:spPr>
          <p:txBody>
            <a:bodyPr wrap="none">
              <a:spAutoFit/>
            </a:bodyPr>
            <a:lstStyle/>
            <a:p>
              <a:r>
                <a:rPr lang="zh-CN" altLang="zh-CN" sz="1600" dirty="0"/>
                <a:t>可视化元素的平衡分布</a:t>
              </a:r>
              <a:endParaRPr lang="zh-CN" altLang="en-US" sz="1600" dirty="0"/>
            </a:p>
          </p:txBody>
        </p:sp>
      </p:grpSp>
    </p:spTree>
    <p:extLst>
      <p:ext uri="{BB962C8B-B14F-4D97-AF65-F5344CB8AC3E}">
        <p14:creationId xmlns:p14="http://schemas.microsoft.com/office/powerpoint/2010/main" val="261635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可视化隐喻</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5E7D61DA-39D8-CD4F-9EBB-68B410B6414B}"/>
              </a:ext>
            </a:extLst>
          </p:cNvPr>
          <p:cNvSpPr txBox="1"/>
          <p:nvPr/>
        </p:nvSpPr>
        <p:spPr>
          <a:xfrm>
            <a:off x="892096" y="1636395"/>
            <a:ext cx="10697923"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用某种表达方式体现某个事物、想法、事件且期间具有某种特殊关联或相关性的方法</a:t>
            </a:r>
            <a:endParaRPr lang="en-US" sz="2400" dirty="0">
              <a:latin typeface="SimHei" panose="02010609060101010101" pitchFamily="49" charset="-122"/>
              <a:ea typeface="SimHei" panose="02010609060101010101" pitchFamily="49" charset="-122"/>
            </a:endParaRPr>
          </a:p>
        </p:txBody>
      </p:sp>
      <p:pic>
        <p:nvPicPr>
          <p:cNvPr id="22" name="Picture 2">
            <a:extLst>
              <a:ext uri="{FF2B5EF4-FFF2-40B4-BE49-F238E27FC236}">
                <a16:creationId xmlns:a16="http://schemas.microsoft.com/office/drawing/2014/main" id="{7397ADA3-D052-2940-B9AB-DF3A4863D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47122"/>
            <a:ext cx="3830638" cy="274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Picture 3">
            <a:extLst>
              <a:ext uri="{FF2B5EF4-FFF2-40B4-BE49-F238E27FC236}">
                <a16:creationId xmlns:a16="http://schemas.microsoft.com/office/drawing/2014/main" id="{60F7DB95-AB8D-F745-A7EA-1256279C2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638" y="2650272"/>
            <a:ext cx="3235325" cy="332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90E761DC-2336-4E4E-A80C-626768803EF3}"/>
              </a:ext>
            </a:extLst>
          </p:cNvPr>
          <p:cNvSpPr txBox="1"/>
          <p:nvPr/>
        </p:nvSpPr>
        <p:spPr>
          <a:xfrm>
            <a:off x="3008392" y="5968464"/>
            <a:ext cx="1107996" cy="369332"/>
          </a:xfrm>
          <a:prstGeom prst="rect">
            <a:avLst/>
          </a:prstGeom>
          <a:noFill/>
        </p:spPr>
        <p:txBody>
          <a:bodyPr wrap="none" rtlCol="0">
            <a:spAutoFit/>
          </a:bodyPr>
          <a:lstStyle/>
          <a:p>
            <a:r>
              <a:rPr lang="zh-CN" altLang="en-US" dirty="0"/>
              <a:t>隐喻：树</a:t>
            </a:r>
            <a:endParaRPr lang="en-US" dirty="0"/>
          </a:p>
        </p:txBody>
      </p:sp>
      <p:pic>
        <p:nvPicPr>
          <p:cNvPr id="24" name="Picture 2">
            <a:extLst>
              <a:ext uri="{FF2B5EF4-FFF2-40B4-BE49-F238E27FC236}">
                <a16:creationId xmlns:a16="http://schemas.microsoft.com/office/drawing/2014/main" id="{2D6E8830-5B5F-444D-956D-5C21339F8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963" y="3094978"/>
            <a:ext cx="4729480" cy="2245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86F20DE0-C1C6-5346-8ED5-AE4597DFEBB4}"/>
              </a:ext>
            </a:extLst>
          </p:cNvPr>
          <p:cNvSpPr txBox="1"/>
          <p:nvPr/>
        </p:nvSpPr>
        <p:spPr>
          <a:xfrm>
            <a:off x="8892540" y="5966460"/>
            <a:ext cx="1338828" cy="369332"/>
          </a:xfrm>
          <a:prstGeom prst="rect">
            <a:avLst/>
          </a:prstGeom>
          <a:noFill/>
        </p:spPr>
        <p:txBody>
          <a:bodyPr wrap="none" rtlCol="0">
            <a:spAutoFit/>
          </a:bodyPr>
          <a:lstStyle/>
          <a:p>
            <a:r>
              <a:rPr lang="zh-CN" altLang="en-US" dirty="0"/>
              <a:t>隐喻：河流</a:t>
            </a:r>
            <a:endParaRPr lang="en-US" dirty="0"/>
          </a:p>
        </p:txBody>
      </p:sp>
    </p:spTree>
    <p:extLst>
      <p:ext uri="{BB962C8B-B14F-4D97-AF65-F5344CB8AC3E}">
        <p14:creationId xmlns:p14="http://schemas.microsoft.com/office/powerpoint/2010/main" val="1381747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可视化实例展示</a:t>
            </a:r>
            <a:endParaRPr lang="en-US" sz="2400" dirty="0">
              <a:latin typeface="SimHei" panose="02010609060101010101" pitchFamily="49" charset="-122"/>
              <a:ea typeface="SimHei" panose="02010609060101010101" pitchFamily="49" charset="-122"/>
            </a:endParaRPr>
          </a:p>
        </p:txBody>
      </p:sp>
      <p:pic>
        <p:nvPicPr>
          <p:cNvPr id="10" name="内容占位符 5">
            <a:extLst>
              <a:ext uri="{FF2B5EF4-FFF2-40B4-BE49-F238E27FC236}">
                <a16:creationId xmlns:a16="http://schemas.microsoft.com/office/drawing/2014/main" id="{48A494C9-87AB-0E4A-A25A-1D682114A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23618" y="1453515"/>
            <a:ext cx="507174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E5599DED-3344-2143-8409-9F4DD00FF967}"/>
              </a:ext>
            </a:extLst>
          </p:cNvPr>
          <p:cNvSpPr txBox="1"/>
          <p:nvPr/>
        </p:nvSpPr>
        <p:spPr>
          <a:xfrm>
            <a:off x="5159241" y="6195060"/>
            <a:ext cx="1800493" cy="369332"/>
          </a:xfrm>
          <a:prstGeom prst="rect">
            <a:avLst/>
          </a:prstGeom>
          <a:noFill/>
        </p:spPr>
        <p:txBody>
          <a:bodyPr wrap="none" rtlCol="0">
            <a:spAutoFit/>
          </a:bodyPr>
          <a:lstStyle/>
          <a:p>
            <a:r>
              <a:rPr lang="zh-CN" altLang="en-US" dirty="0"/>
              <a:t>后现代主义新闻</a:t>
            </a:r>
            <a:endParaRPr lang="en-US" dirty="0"/>
          </a:p>
        </p:txBody>
      </p:sp>
    </p:spTree>
    <p:extLst>
      <p:ext uri="{BB962C8B-B14F-4D97-AF65-F5344CB8AC3E}">
        <p14:creationId xmlns:p14="http://schemas.microsoft.com/office/powerpoint/2010/main" val="413164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E48881-90CD-2F48-9539-6DB70EBC8B79}"/>
              </a:ext>
            </a:extLst>
          </p:cNvPr>
          <p:cNvSpPr txBox="1"/>
          <p:nvPr/>
        </p:nvSpPr>
        <p:spPr>
          <a:xfrm>
            <a:off x="285750" y="285750"/>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8B5BCFAC-99E1-744D-A4B0-0124752DC26F}"/>
              </a:ext>
            </a:extLst>
          </p:cNvPr>
          <p:cNvSpPr txBox="1"/>
          <p:nvPr/>
        </p:nvSpPr>
        <p:spPr>
          <a:xfrm>
            <a:off x="4061143" y="5241073"/>
            <a:ext cx="409439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由</a:t>
            </a:r>
            <a:r>
              <a:rPr lang="en-US" altLang="zh-CN" dirty="0">
                <a:latin typeface="SimHei" panose="02010609060101010101" pitchFamily="49" charset="-122"/>
                <a:ea typeface="SimHei" panose="02010609060101010101" pitchFamily="49" charset="-122"/>
              </a:rPr>
              <a:t>Haber</a:t>
            </a:r>
            <a:r>
              <a:rPr lang="zh-CN" altLang="en-US" dirty="0">
                <a:latin typeface="SimHei" panose="02010609060101010101" pitchFamily="49" charset="-122"/>
                <a:ea typeface="SimHei" panose="02010609060101010101" pitchFamily="49" charset="-122"/>
              </a:rPr>
              <a:t>和</a:t>
            </a:r>
            <a:r>
              <a:rPr lang="en-US" altLang="zh-CN" dirty="0">
                <a:latin typeface="SimHei" panose="02010609060101010101" pitchFamily="49" charset="-122"/>
                <a:ea typeface="SimHei" panose="02010609060101010101" pitchFamily="49" charset="-122"/>
              </a:rPr>
              <a:t>McNabb</a:t>
            </a:r>
            <a:r>
              <a:rPr lang="zh-CN" altLang="en-US" dirty="0">
                <a:latin typeface="SimHei" panose="02010609060101010101" pitchFamily="49" charset="-122"/>
                <a:ea typeface="SimHei" panose="02010609060101010101" pitchFamily="49" charset="-122"/>
              </a:rPr>
              <a:t>提出的可视化流水线</a:t>
            </a:r>
            <a:endParaRPr lang="en-US" dirty="0">
              <a:latin typeface="SimHei" panose="02010609060101010101" pitchFamily="49" charset="-122"/>
              <a:ea typeface="SimHei" panose="02010609060101010101" pitchFamily="49" charset="-122"/>
            </a:endParaRPr>
          </a:p>
        </p:txBody>
      </p:sp>
      <p:pic>
        <p:nvPicPr>
          <p:cNvPr id="9" name="图片 5">
            <a:extLst>
              <a:ext uri="{FF2B5EF4-FFF2-40B4-BE49-F238E27FC236}">
                <a16:creationId xmlns:a16="http://schemas.microsoft.com/office/drawing/2014/main" id="{C557002A-E4B1-DE4B-A756-DCAEC4BEC1BB}"/>
              </a:ext>
            </a:extLst>
          </p:cNvPr>
          <p:cNvPicPr>
            <a:picLocks noChangeArrowheads="1"/>
          </p:cNvPicPr>
          <p:nvPr/>
        </p:nvPicPr>
        <p:blipFill>
          <a:blip r:embed="rId3">
            <a:extLst>
              <a:ext uri="{28A0092B-C50C-407E-A947-70E740481C1C}">
                <a14:useLocalDpi xmlns:a14="http://schemas.microsoft.com/office/drawing/2010/main" val="0"/>
              </a:ext>
            </a:extLst>
          </a:blip>
          <a:srcRect r="2075"/>
          <a:stretch>
            <a:fillRect/>
          </a:stretch>
        </p:blipFill>
        <p:spPr bwMode="auto">
          <a:xfrm>
            <a:off x="630720" y="1861809"/>
            <a:ext cx="10955235" cy="3134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043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285750"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892097" y="99185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可视化实例展示</a:t>
            </a:r>
            <a:endParaRPr lang="en-US" sz="2400" dirty="0">
              <a:latin typeface="SimHei" panose="02010609060101010101" pitchFamily="49" charset="-122"/>
              <a:ea typeface="SimHei" panose="02010609060101010101" pitchFamily="49" charset="-122"/>
            </a:endParaRPr>
          </a:p>
        </p:txBody>
      </p:sp>
      <p:pic>
        <p:nvPicPr>
          <p:cNvPr id="6" name="内容占位符 3">
            <a:extLst>
              <a:ext uri="{FF2B5EF4-FFF2-40B4-BE49-F238E27FC236}">
                <a16:creationId xmlns:a16="http://schemas.microsoft.com/office/drawing/2014/main" id="{E01390F6-F2D0-1441-9372-D600C4F26C28}"/>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933" y="1636395"/>
            <a:ext cx="7735109" cy="427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95E413DD-FD38-7648-969B-BDF1B8808E08}"/>
              </a:ext>
            </a:extLst>
          </p:cNvPr>
          <p:cNvSpPr txBox="1"/>
          <p:nvPr/>
        </p:nvSpPr>
        <p:spPr>
          <a:xfrm>
            <a:off x="4409034" y="6093163"/>
            <a:ext cx="3797705" cy="646331"/>
          </a:xfrm>
          <a:prstGeom prst="rect">
            <a:avLst/>
          </a:prstGeom>
          <a:noFill/>
        </p:spPr>
        <p:txBody>
          <a:bodyPr wrap="square" rtlCol="0">
            <a:spAutoFit/>
          </a:bodyPr>
          <a:lstStyle/>
          <a:p>
            <a:r>
              <a:rPr lang="en-US" dirty="0">
                <a:latin typeface="SimHei" panose="02010609060101010101" pitchFamily="49" charset="-122"/>
                <a:ea typeface="SimHei" panose="02010609060101010101" pitchFamily="49" charset="-122"/>
                <a:cs typeface="Times New Roman" pitchFamily="18" charset="0"/>
                <a:sym typeface="Calibri" pitchFamily="34" charset="0"/>
              </a:rPr>
              <a:t>Foursquare</a:t>
            </a:r>
            <a:r>
              <a:rPr lang="zh-CN" altLang="en-US" dirty="0">
                <a:latin typeface="SimHei" panose="02010609060101010101" pitchFamily="49" charset="-122"/>
                <a:ea typeface="SimHei" panose="02010609060101010101" pitchFamily="49" charset="-122"/>
                <a:sym typeface="黑体" pitchFamily="49" charset="-122"/>
              </a:rPr>
              <a:t>用户突破一百万大关</a:t>
            </a:r>
            <a:endParaRPr lang="zh-CN" altLang="en-US" dirty="0">
              <a:latin typeface="SimHei" panose="02010609060101010101" pitchFamily="49" charset="-122"/>
              <a:ea typeface="SimHei" panose="02010609060101010101" pitchFamily="49" charset="-122"/>
              <a:sym typeface="Calibri" pitchFamily="34" charset="0"/>
            </a:endParaRPr>
          </a:p>
          <a:p>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6933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1B3BB63-F13B-1842-8837-36ED6AB7C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024" y="2106015"/>
            <a:ext cx="5687285" cy="3045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a:extLst>
              <a:ext uri="{FF2B5EF4-FFF2-40B4-BE49-F238E27FC236}">
                <a16:creationId xmlns:a16="http://schemas.microsoft.com/office/drawing/2014/main" id="{3B944530-42BA-7A46-B24D-6FC83E5F0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48" y="776605"/>
            <a:ext cx="6375483" cy="51860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DAFB66DB-5FCE-8841-9788-5B807AD5148F}"/>
              </a:ext>
            </a:extLst>
          </p:cNvPr>
          <p:cNvSpPr txBox="1"/>
          <p:nvPr/>
        </p:nvSpPr>
        <p:spPr>
          <a:xfrm>
            <a:off x="285750" y="285750"/>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E2EB73D-45E6-7E40-8591-90CA40BA8F42}"/>
              </a:ext>
            </a:extLst>
          </p:cNvPr>
          <p:cNvSpPr txBox="1"/>
          <p:nvPr/>
        </p:nvSpPr>
        <p:spPr>
          <a:xfrm>
            <a:off x="5542002" y="5962660"/>
            <a:ext cx="1107996"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回路模型</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9509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285750" y="285750"/>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pic>
        <p:nvPicPr>
          <p:cNvPr id="8" name="图片 3">
            <a:extLst>
              <a:ext uri="{FF2B5EF4-FFF2-40B4-BE49-F238E27FC236}">
                <a16:creationId xmlns:a16="http://schemas.microsoft.com/office/drawing/2014/main" id="{B4B048B1-2F1F-8742-8D6B-141556E2E28B}"/>
              </a:ext>
            </a:extLst>
          </p:cNvPr>
          <p:cNvPicPr>
            <a:picLocks noChangeArrowheads="1"/>
          </p:cNvPicPr>
          <p:nvPr/>
        </p:nvPicPr>
        <p:blipFill>
          <a:blip r:embed="rId3">
            <a:extLst>
              <a:ext uri="{28A0092B-C50C-407E-A947-70E740481C1C}">
                <a14:useLocalDpi xmlns:a14="http://schemas.microsoft.com/office/drawing/2010/main" val="0"/>
              </a:ext>
            </a:extLst>
          </a:blip>
          <a:srcRect b="5290"/>
          <a:stretch>
            <a:fillRect/>
          </a:stretch>
        </p:blipFill>
        <p:spPr bwMode="auto">
          <a:xfrm>
            <a:off x="1259273" y="1717791"/>
            <a:ext cx="9673454" cy="3422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E94B1A33-A45B-1246-A6AC-396A9C031B73}"/>
              </a:ext>
            </a:extLst>
          </p:cNvPr>
          <p:cNvSpPr txBox="1"/>
          <p:nvPr/>
        </p:nvSpPr>
        <p:spPr>
          <a:xfrm>
            <a:off x="4964921" y="5486399"/>
            <a:ext cx="2262158"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信息可视化参考流程</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6312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285750" y="285750"/>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E94B1A33-A45B-1246-A6AC-396A9C031B73}"/>
              </a:ext>
            </a:extLst>
          </p:cNvPr>
          <p:cNvSpPr txBox="1"/>
          <p:nvPr/>
        </p:nvSpPr>
        <p:spPr>
          <a:xfrm>
            <a:off x="4964921" y="5737312"/>
            <a:ext cx="2262158"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可视分析学标准流程</a:t>
            </a:r>
            <a:endParaRPr lang="en-US" dirty="0">
              <a:latin typeface="SimHei" panose="02010609060101010101" pitchFamily="49" charset="-122"/>
              <a:ea typeface="SimHei" panose="02010609060101010101" pitchFamily="49" charset="-122"/>
            </a:endParaRPr>
          </a:p>
        </p:txBody>
      </p:sp>
      <p:pic>
        <p:nvPicPr>
          <p:cNvPr id="5" name="图片 3">
            <a:extLst>
              <a:ext uri="{FF2B5EF4-FFF2-40B4-BE49-F238E27FC236}">
                <a16:creationId xmlns:a16="http://schemas.microsoft.com/office/drawing/2014/main" id="{50EA961C-7E23-5F44-B787-FB2D62D87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5232" y="1059883"/>
            <a:ext cx="7261535" cy="4611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2679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C841D090-5F38-C647-B330-34DB2A069F86}"/>
              </a:ext>
            </a:extLst>
          </p:cNvPr>
          <p:cNvSpPr txBox="1"/>
          <p:nvPr/>
        </p:nvSpPr>
        <p:spPr>
          <a:xfrm>
            <a:off x="2622612" y="171728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数据滤波</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D088FD5-AC49-6144-81DB-E48539755A6D}"/>
              </a:ext>
            </a:extLst>
          </p:cNvPr>
          <p:cNvSpPr txBox="1"/>
          <p:nvPr/>
        </p:nvSpPr>
        <p:spPr>
          <a:xfrm>
            <a:off x="2588725" y="265399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数据降维</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9FB0D031-B83E-FA40-BE3F-A9830726BC60}"/>
              </a:ext>
            </a:extLst>
          </p:cNvPr>
          <p:cNvSpPr txBox="1"/>
          <p:nvPr/>
        </p:nvSpPr>
        <p:spPr>
          <a:xfrm>
            <a:off x="2622612" y="3590692"/>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数据采样</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E7E6A50F-8A07-5040-86EB-0DF57A44974E}"/>
              </a:ext>
            </a:extLst>
          </p:cNvPr>
          <p:cNvSpPr txBox="1"/>
          <p:nvPr/>
        </p:nvSpPr>
        <p:spPr>
          <a:xfrm>
            <a:off x="2588725" y="4527394"/>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数据聚类和剖分</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0358CA90-99D3-4B4E-AAE2-DE44E71EEC63}"/>
              </a:ext>
            </a:extLst>
          </p:cNvPr>
          <p:cNvSpPr txBox="1"/>
          <p:nvPr/>
        </p:nvSpPr>
        <p:spPr>
          <a:xfrm>
            <a:off x="2588725" y="5464096"/>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数据配准和转换</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78239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285750" y="28575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88114" y="118203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数据滤波</a:t>
            </a:r>
            <a:endParaRPr lang="en-US" sz="24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9CE06D73-8E95-3046-AD30-CFFA7D760D1B}"/>
              </a:ext>
            </a:extLst>
          </p:cNvPr>
          <p:cNvPicPr>
            <a:picLocks noChangeAspect="1"/>
          </p:cNvPicPr>
          <p:nvPr/>
        </p:nvPicPr>
        <p:blipFill>
          <a:blip r:embed="rId3"/>
          <a:stretch>
            <a:fillRect/>
          </a:stretch>
        </p:blipFill>
        <p:spPr>
          <a:xfrm>
            <a:off x="1236409" y="2622395"/>
            <a:ext cx="4859591" cy="2750712"/>
          </a:xfrm>
          <a:prstGeom prst="rect">
            <a:avLst/>
          </a:prstGeom>
        </p:spPr>
      </p:pic>
      <p:pic>
        <p:nvPicPr>
          <p:cNvPr id="9" name="Picture 8">
            <a:extLst>
              <a:ext uri="{FF2B5EF4-FFF2-40B4-BE49-F238E27FC236}">
                <a16:creationId xmlns:a16="http://schemas.microsoft.com/office/drawing/2014/main" id="{A133C0B5-0886-5441-84B2-AD749A9A8310}"/>
              </a:ext>
            </a:extLst>
          </p:cNvPr>
          <p:cNvPicPr>
            <a:picLocks noChangeAspect="1"/>
          </p:cNvPicPr>
          <p:nvPr/>
        </p:nvPicPr>
        <p:blipFill>
          <a:blip r:embed="rId4"/>
          <a:stretch>
            <a:fillRect/>
          </a:stretch>
        </p:blipFill>
        <p:spPr>
          <a:xfrm>
            <a:off x="6803886" y="2441533"/>
            <a:ext cx="3789773" cy="2836789"/>
          </a:xfrm>
          <a:prstGeom prst="rect">
            <a:avLst/>
          </a:prstGeom>
        </p:spPr>
      </p:pic>
    </p:spTree>
    <p:extLst>
      <p:ext uri="{BB962C8B-B14F-4D97-AF65-F5344CB8AC3E}">
        <p14:creationId xmlns:p14="http://schemas.microsoft.com/office/powerpoint/2010/main" val="30922256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2318</Words>
  <Application>Microsoft Macintosh PowerPoint</Application>
  <PresentationFormat>Widescreen</PresentationFormat>
  <Paragraphs>368</Paragraphs>
  <Slides>40</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SimHei</vt:lpstr>
      <vt:lpstr>SimHei</vt:lpstr>
      <vt:lpstr>宋体</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lewis</dc:creator>
  <cp:lastModifiedBy>young lewis</cp:lastModifiedBy>
  <cp:revision>130</cp:revision>
  <dcterms:created xsi:type="dcterms:W3CDTF">2019-05-06T02:39:21Z</dcterms:created>
  <dcterms:modified xsi:type="dcterms:W3CDTF">2019-05-07T02:51:04Z</dcterms:modified>
</cp:coreProperties>
</file>